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9"/>
  </p:notesMasterIdLst>
  <p:sldIdLst>
    <p:sldId id="719" r:id="rId2"/>
    <p:sldId id="742" r:id="rId3"/>
    <p:sldId id="743" r:id="rId4"/>
    <p:sldId id="910" r:id="rId5"/>
    <p:sldId id="744" r:id="rId6"/>
    <p:sldId id="734" r:id="rId7"/>
    <p:sldId id="736" r:id="rId8"/>
    <p:sldId id="737" r:id="rId9"/>
    <p:sldId id="745" r:id="rId10"/>
    <p:sldId id="738" r:id="rId11"/>
    <p:sldId id="751" r:id="rId12"/>
    <p:sldId id="739" r:id="rId13"/>
    <p:sldId id="750" r:id="rId14"/>
    <p:sldId id="755" r:id="rId15"/>
    <p:sldId id="747" r:id="rId16"/>
    <p:sldId id="748" r:id="rId17"/>
    <p:sldId id="749" r:id="rId18"/>
    <p:sldId id="756" r:id="rId19"/>
    <p:sldId id="757" r:id="rId20"/>
    <p:sldId id="758" r:id="rId21"/>
    <p:sldId id="766" r:id="rId22"/>
    <p:sldId id="765" r:id="rId23"/>
    <p:sldId id="759" r:id="rId24"/>
    <p:sldId id="760" r:id="rId25"/>
    <p:sldId id="761" r:id="rId26"/>
    <p:sldId id="762" r:id="rId27"/>
    <p:sldId id="763" r:id="rId28"/>
    <p:sldId id="764" r:id="rId29"/>
    <p:sldId id="741" r:id="rId30"/>
    <p:sldId id="767" r:id="rId31"/>
    <p:sldId id="768" r:id="rId32"/>
    <p:sldId id="774" r:id="rId33"/>
    <p:sldId id="769" r:id="rId34"/>
    <p:sldId id="770" r:id="rId35"/>
    <p:sldId id="771" r:id="rId36"/>
    <p:sldId id="772" r:id="rId37"/>
    <p:sldId id="773" r:id="rId38"/>
    <p:sldId id="775" r:id="rId39"/>
    <p:sldId id="776" r:id="rId40"/>
    <p:sldId id="777" r:id="rId41"/>
    <p:sldId id="778" r:id="rId42"/>
    <p:sldId id="779" r:id="rId43"/>
    <p:sldId id="780" r:id="rId44"/>
    <p:sldId id="781" r:id="rId45"/>
    <p:sldId id="786" r:id="rId46"/>
    <p:sldId id="782" r:id="rId47"/>
    <p:sldId id="783" r:id="rId48"/>
    <p:sldId id="784" r:id="rId49"/>
    <p:sldId id="785" r:id="rId50"/>
    <p:sldId id="787" r:id="rId51"/>
    <p:sldId id="793" r:id="rId52"/>
    <p:sldId id="788" r:id="rId53"/>
    <p:sldId id="789" r:id="rId54"/>
    <p:sldId id="790" r:id="rId55"/>
    <p:sldId id="791" r:id="rId56"/>
    <p:sldId id="794" r:id="rId57"/>
    <p:sldId id="795" r:id="rId58"/>
    <p:sldId id="804" r:id="rId59"/>
    <p:sldId id="796" r:id="rId60"/>
    <p:sldId id="797" r:id="rId61"/>
    <p:sldId id="798" r:id="rId62"/>
    <p:sldId id="801" r:id="rId63"/>
    <p:sldId id="802" r:id="rId64"/>
    <p:sldId id="799" r:id="rId65"/>
    <p:sldId id="805" r:id="rId66"/>
    <p:sldId id="806" r:id="rId67"/>
    <p:sldId id="807" r:id="rId68"/>
    <p:sldId id="808" r:id="rId69"/>
    <p:sldId id="809" r:id="rId70"/>
    <p:sldId id="800" r:id="rId71"/>
    <p:sldId id="803" r:id="rId72"/>
    <p:sldId id="792" r:id="rId73"/>
    <p:sldId id="810" r:id="rId74"/>
    <p:sldId id="811" r:id="rId75"/>
    <p:sldId id="820" r:id="rId76"/>
    <p:sldId id="812" r:id="rId77"/>
    <p:sldId id="813" r:id="rId78"/>
    <p:sldId id="814" r:id="rId79"/>
    <p:sldId id="815" r:id="rId80"/>
    <p:sldId id="816" r:id="rId81"/>
    <p:sldId id="817" r:id="rId82"/>
    <p:sldId id="821" r:id="rId83"/>
    <p:sldId id="818" r:id="rId84"/>
    <p:sldId id="819" r:id="rId85"/>
    <p:sldId id="822" r:id="rId86"/>
    <p:sldId id="823" r:id="rId87"/>
    <p:sldId id="824" r:id="rId88"/>
    <p:sldId id="825" r:id="rId89"/>
    <p:sldId id="826" r:id="rId90"/>
    <p:sldId id="827" r:id="rId91"/>
    <p:sldId id="828" r:id="rId92"/>
    <p:sldId id="829" r:id="rId93"/>
    <p:sldId id="830" r:id="rId94"/>
    <p:sldId id="831" r:id="rId95"/>
    <p:sldId id="832" r:id="rId96"/>
    <p:sldId id="833" r:id="rId97"/>
    <p:sldId id="834" r:id="rId98"/>
    <p:sldId id="835" r:id="rId99"/>
    <p:sldId id="836" r:id="rId100"/>
    <p:sldId id="837" r:id="rId101"/>
    <p:sldId id="838" r:id="rId102"/>
    <p:sldId id="839" r:id="rId103"/>
    <p:sldId id="845" r:id="rId104"/>
    <p:sldId id="840" r:id="rId105"/>
    <p:sldId id="841" r:id="rId106"/>
    <p:sldId id="842" r:id="rId107"/>
    <p:sldId id="843" r:id="rId108"/>
    <p:sldId id="844" r:id="rId109"/>
    <p:sldId id="846" r:id="rId110"/>
    <p:sldId id="847" r:id="rId111"/>
    <p:sldId id="848" r:id="rId112"/>
    <p:sldId id="861" r:id="rId113"/>
    <p:sldId id="849" r:id="rId114"/>
    <p:sldId id="850" r:id="rId115"/>
    <p:sldId id="851" r:id="rId116"/>
    <p:sldId id="852" r:id="rId117"/>
    <p:sldId id="853" r:id="rId118"/>
    <p:sldId id="854" r:id="rId119"/>
    <p:sldId id="855" r:id="rId120"/>
    <p:sldId id="856" r:id="rId121"/>
    <p:sldId id="857" r:id="rId122"/>
    <p:sldId id="858" r:id="rId123"/>
    <p:sldId id="859" r:id="rId124"/>
    <p:sldId id="862" r:id="rId125"/>
    <p:sldId id="863" r:id="rId126"/>
    <p:sldId id="867" r:id="rId127"/>
    <p:sldId id="864" r:id="rId128"/>
    <p:sldId id="865" r:id="rId129"/>
    <p:sldId id="866" r:id="rId130"/>
    <p:sldId id="860" r:id="rId131"/>
    <p:sldId id="868" r:id="rId132"/>
    <p:sldId id="869" r:id="rId133"/>
    <p:sldId id="870" r:id="rId134"/>
    <p:sldId id="871" r:id="rId135"/>
    <p:sldId id="872" r:id="rId136"/>
    <p:sldId id="881" r:id="rId137"/>
    <p:sldId id="873" r:id="rId138"/>
    <p:sldId id="874" r:id="rId139"/>
    <p:sldId id="875" r:id="rId140"/>
    <p:sldId id="882" r:id="rId141"/>
    <p:sldId id="883" r:id="rId142"/>
    <p:sldId id="884" r:id="rId143"/>
    <p:sldId id="885" r:id="rId144"/>
    <p:sldId id="876" r:id="rId145"/>
    <p:sldId id="877" r:id="rId146"/>
    <p:sldId id="878" r:id="rId147"/>
    <p:sldId id="879" r:id="rId148"/>
    <p:sldId id="880" r:id="rId149"/>
    <p:sldId id="886" r:id="rId150"/>
    <p:sldId id="887" r:id="rId151"/>
    <p:sldId id="901" r:id="rId152"/>
    <p:sldId id="894" r:id="rId153"/>
    <p:sldId id="895" r:id="rId154"/>
    <p:sldId id="896" r:id="rId155"/>
    <p:sldId id="897" r:id="rId156"/>
    <p:sldId id="898" r:id="rId157"/>
    <p:sldId id="899" r:id="rId158"/>
    <p:sldId id="900" r:id="rId159"/>
    <p:sldId id="888" r:id="rId160"/>
    <p:sldId id="889" r:id="rId161"/>
    <p:sldId id="890" r:id="rId162"/>
    <p:sldId id="891" r:id="rId163"/>
    <p:sldId id="892" r:id="rId164"/>
    <p:sldId id="893" r:id="rId165"/>
    <p:sldId id="907" r:id="rId166"/>
    <p:sldId id="908" r:id="rId167"/>
    <p:sldId id="909" r:id="rId1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pos="5375" userDrawn="1">
          <p15:clr>
            <a:srgbClr val="A4A3A4"/>
          </p15:clr>
        </p15:guide>
        <p15:guide id="4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4E9C"/>
    <a:srgbClr val="39BCB8"/>
    <a:srgbClr val="39BBB6"/>
    <a:srgbClr val="B83010"/>
    <a:srgbClr val="49C1BE"/>
    <a:srgbClr val="B5A8D3"/>
    <a:srgbClr val="EE5835"/>
    <a:srgbClr val="2D8F8A"/>
    <a:srgbClr val="3CB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102"/>
      </p:cViewPr>
      <p:guideLst>
        <p:guide orient="horz" pos="1071"/>
        <p:guide pos="385"/>
        <p:guide pos="5375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94D2-52B1-4A24-9772-F4ABB377CA0B}" type="datetimeFigureOut">
              <a:rPr lang="ko-KR" altLang="en-US" smtClean="0"/>
              <a:t>2020-12-13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5F93-DBD8-475E-B5C0-664EF94AA8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06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2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MVC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효율적으로 개발하기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1366886" y="1909244"/>
            <a:ext cx="6638595" cy="205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17.1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애플리케이션 개발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MVC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모델이란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MVC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8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435" y="1500809"/>
            <a:ext cx="345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Controller(</a:t>
            </a:r>
            <a:r>
              <a:rPr lang="ko-KR" altLang="en-US" sz="1200" b="1" dirty="0">
                <a:latin typeface="+mj-ea"/>
                <a:ea typeface="+mj-ea"/>
              </a:rPr>
              <a:t>서블릿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948" y="1777808"/>
            <a:ext cx="7126356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-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서블릿이 컨트롤러의 역할</a:t>
            </a: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클라이언트의 요청을 분석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요청에 대해서 필요한 모델을 호출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Model</a:t>
            </a:r>
            <a:r>
              <a:rPr lang="ko-KR" altLang="en-US" sz="1200" dirty="0">
                <a:latin typeface="+mj-ea"/>
                <a:ea typeface="+mj-ea"/>
              </a:rPr>
              <a:t>에서 처리한 결과를 보여주기 위한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  <a:r>
              <a:rPr lang="ko-KR" altLang="en-US" sz="1200" dirty="0">
                <a:latin typeface="+mj-ea"/>
                <a:ea typeface="+mj-ea"/>
              </a:rPr>
              <a:t>를 선택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35" y="3179226"/>
            <a:ext cx="345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Model(DAO/VO </a:t>
            </a:r>
            <a:r>
              <a:rPr lang="ko-KR" altLang="en-US" sz="1200" b="1" dirty="0">
                <a:latin typeface="+mj-ea"/>
                <a:ea typeface="+mj-ea"/>
              </a:rPr>
              <a:t>클래스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948" y="3456225"/>
            <a:ext cx="7126356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데이터베이스 연동과 같은 비즈니스 로직을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일반적으로 </a:t>
            </a:r>
            <a:r>
              <a:rPr lang="en-US" altLang="ko-KR" sz="1200" dirty="0"/>
              <a:t>DAO</a:t>
            </a:r>
            <a:r>
              <a:rPr lang="ko-KR" altLang="en-US" sz="1200" dirty="0"/>
              <a:t>와 </a:t>
            </a:r>
            <a:r>
              <a:rPr lang="en-US" altLang="ko-KR" sz="1200" dirty="0"/>
              <a:t>VO </a:t>
            </a:r>
            <a:r>
              <a:rPr lang="ko-KR" altLang="en-US" sz="1200" dirty="0"/>
              <a:t>클래스로 이루어짐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434" y="4371921"/>
            <a:ext cx="345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View(JSP)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947" y="4648920"/>
            <a:ext cx="7126356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JSP</a:t>
            </a:r>
            <a:r>
              <a:rPr lang="ko-KR" altLang="en-US" sz="1200" dirty="0"/>
              <a:t>가 화면 기능을 담당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Model</a:t>
            </a:r>
            <a:r>
              <a:rPr lang="ko-KR" altLang="en-US" sz="1200" dirty="0"/>
              <a:t>에서 처리한 결과를 화면에 표시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2F423-B20E-4E81-9615-5B29136217EA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9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4" y="1342430"/>
            <a:ext cx="785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BoardDAO </a:t>
            </a:r>
            <a:r>
              <a:rPr lang="ko-KR" altLang="en-US" sz="1200" dirty="0">
                <a:latin typeface="+mj-ea"/>
                <a:ea typeface="+mj-ea"/>
              </a:rPr>
              <a:t>클래스에서는 </a:t>
            </a:r>
            <a:r>
              <a:rPr lang="en-US" altLang="ko-KR" sz="1200" dirty="0">
                <a:latin typeface="+mj-ea"/>
                <a:ea typeface="+mj-ea"/>
              </a:rPr>
              <a:t>insertNewArticle() </a:t>
            </a:r>
            <a:r>
              <a:rPr lang="ko-KR" altLang="en-US" sz="1200" dirty="0">
                <a:latin typeface="+mj-ea"/>
                <a:ea typeface="+mj-ea"/>
              </a:rPr>
              <a:t>메서드를 호출해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실행한 후 새 글 번호를 반환합니다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619429"/>
            <a:ext cx="5927242" cy="503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06" y="1503591"/>
            <a:ext cx="6469960" cy="311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799" y="2437517"/>
            <a:ext cx="737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그림 </a:t>
            </a:r>
            <a:r>
              <a:rPr lang="en-US" altLang="ko-KR" sz="1200" dirty="0">
                <a:latin typeface="+mj-ea"/>
                <a:ea typeface="+mj-ea"/>
              </a:rPr>
              <a:t>17-36</a:t>
            </a:r>
            <a:r>
              <a:rPr lang="ko-KR" altLang="en-US" sz="1200" dirty="0">
                <a:latin typeface="+mj-ea"/>
                <a:ea typeface="+mj-ea"/>
              </a:rPr>
              <a:t>은 새 글 쓰기를 실행한 후 생성된 파일 저장소를 나타낸 것입니다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83293" y="2865754"/>
            <a:ext cx="4805299" cy="3467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448437" y="4793090"/>
            <a:ext cx="914400" cy="10833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704" y="1519362"/>
            <a:ext cx="78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/board/listArticle.do</a:t>
            </a:r>
            <a:r>
              <a:rPr lang="ko-KR" altLang="en-US" sz="1200" dirty="0">
                <a:latin typeface="+mj-ea"/>
                <a:ea typeface="+mj-ea"/>
              </a:rPr>
              <a:t>로 글 목록창을 요청한 후 다시 글쓰기를 클릭해 </a:t>
            </a:r>
            <a:r>
              <a:rPr lang="en-US" altLang="ko-KR" sz="1200" dirty="0">
                <a:latin typeface="+mj-ea"/>
                <a:ea typeface="+mj-ea"/>
              </a:rPr>
              <a:t>board/articleForm.do</a:t>
            </a:r>
            <a:r>
              <a:rPr lang="ko-KR" altLang="en-US" sz="1200" dirty="0">
                <a:latin typeface="+mj-ea"/>
                <a:ea typeface="+mj-ea"/>
              </a:rPr>
              <a:t>로 글쓰기창을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그리고 글쓰기창에서 “상품 후기입니다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r>
              <a:rPr lang="ko-KR" altLang="en-US" sz="1200" dirty="0">
                <a:latin typeface="+mj-ea"/>
                <a:ea typeface="+mj-ea"/>
              </a:rPr>
              <a:t>라는 새 글을 작성하고 글쓰기를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클릭해</a:t>
            </a:r>
            <a:r>
              <a:rPr lang="en-US" altLang="ko-KR" sz="1200" dirty="0">
                <a:latin typeface="+mj-ea"/>
                <a:ea typeface="+mj-ea"/>
              </a:rPr>
              <a:t>/board/addArticle.do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17.4.3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상세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52" y="1868557"/>
            <a:ext cx="5744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글 상세 기능을 구현하는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252" y="2126975"/>
            <a:ext cx="7768979" cy="8876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목록창에서 글 제목을 클릭해 컨트롤러에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/board170304/viewArticle.do?articleNO=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글번호로 요청</a:t>
            </a: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컨트롤러는 전송된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글 번호로 글 정보를 조회하여 글 상세창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(viewArticle.jsp)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으로 포워딩</a:t>
            </a: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글 상세창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(viewArticle.jsp)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에 글 정보와 이미지 파일 표시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78D88-D033-4E77-84A4-E8BD84337A95}"/>
              </a:ext>
            </a:extLst>
          </p:cNvPr>
          <p:cNvSpPr txBox="1"/>
          <p:nvPr/>
        </p:nvSpPr>
        <p:spPr>
          <a:xfrm>
            <a:off x="537116" y="3194501"/>
            <a:ext cx="7975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sec03.brd04 </a:t>
            </a:r>
            <a:r>
              <a:rPr lang="ko-KR" altLang="en-US" sz="1200" dirty="0">
                <a:latin typeface="+mj-ea"/>
                <a:ea typeface="+mj-ea"/>
              </a:rPr>
              <a:t>패키지를 만들고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</a:rPr>
              <a:t>sec03.brd03</a:t>
            </a:r>
            <a:r>
              <a:rPr lang="ko-KR" altLang="en-US" sz="1200" dirty="0">
                <a:latin typeface="+mj-ea"/>
              </a:rPr>
              <a:t>의 소스들을 복사해서 붙여넣기 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</a:rPr>
              <a:t>    </a:t>
            </a:r>
            <a:r>
              <a:rPr lang="en-US" altLang="ko-KR" sz="1200" dirty="0" err="1">
                <a:latin typeface="+mj-ea"/>
              </a:rPr>
              <a:t>src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폴더에 </a:t>
            </a:r>
            <a:r>
              <a:rPr lang="en-US" altLang="ko-KR" sz="1200" dirty="0">
                <a:latin typeface="+mj-ea"/>
              </a:rPr>
              <a:t>common </a:t>
            </a:r>
            <a:r>
              <a:rPr lang="ko-KR" altLang="en-US" sz="1200" dirty="0">
                <a:latin typeface="+mj-ea"/>
              </a:rPr>
              <a:t>패키지를 만들고</a:t>
            </a:r>
            <a:r>
              <a:rPr lang="en-US" altLang="ko-KR" sz="1200" dirty="0">
                <a:latin typeface="+mj-ea"/>
              </a:rPr>
              <a:t>, fileDownloadController.java </a:t>
            </a:r>
            <a:r>
              <a:rPr lang="ko-KR" altLang="en-US" sz="1200" dirty="0">
                <a:latin typeface="+mj-ea"/>
              </a:rPr>
              <a:t>파일을 작성합니다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endParaRPr lang="en-US" altLang="ko-KR" sz="1200" dirty="0">
              <a:latin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  <a:ea typeface="+mj-ea"/>
              </a:rPr>
              <a:t>WebContent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board04 </a:t>
            </a:r>
            <a:r>
              <a:rPr lang="ko-KR" altLang="en-US" sz="1200" dirty="0">
                <a:latin typeface="+mj-ea"/>
                <a:ea typeface="+mj-ea"/>
              </a:rPr>
              <a:t>폴더를 생성하고 </a:t>
            </a:r>
            <a:r>
              <a:rPr lang="en-US" altLang="ko-KR" sz="1200" dirty="0">
                <a:latin typeface="+mj-ea"/>
                <a:ea typeface="+mj-ea"/>
              </a:rPr>
              <a:t>board03 </a:t>
            </a:r>
            <a:r>
              <a:rPr lang="ko-KR" altLang="en-US" sz="1200" dirty="0">
                <a:latin typeface="+mj-ea"/>
                <a:ea typeface="+mj-ea"/>
              </a:rPr>
              <a:t>폴더에 있는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복사해서 붙여넣기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</a:rPr>
              <a:t>WebContent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폴더에 </a:t>
            </a:r>
            <a:r>
              <a:rPr lang="en-US" altLang="ko-KR" sz="1200" dirty="0">
                <a:latin typeface="+mj-ea"/>
              </a:rPr>
              <a:t>board04 </a:t>
            </a:r>
            <a:r>
              <a:rPr lang="ko-KR" altLang="en-US" sz="1200" dirty="0">
                <a:latin typeface="+mj-ea"/>
              </a:rPr>
              <a:t>폴더에</a:t>
            </a:r>
            <a:r>
              <a:rPr lang="en-US" altLang="ko-KR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viewArticle.jsp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파일을 생성하여 코드를 작성합니다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</a:rPr>
              <a:t>   </a:t>
            </a:r>
            <a:endParaRPr lang="ko-KR" altLang="en-US" sz="1200" dirty="0"/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304F6-67A6-4E4C-80F3-07D59B3EE040}"/>
              </a:ext>
            </a:extLst>
          </p:cNvPr>
          <p:cNvSpPr txBox="1"/>
          <p:nvPr/>
        </p:nvSpPr>
        <p:spPr>
          <a:xfrm>
            <a:off x="3302276" y="4568124"/>
            <a:ext cx="312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</a:t>
            </a:r>
            <a:r>
              <a:rPr lang="en-US" altLang="ko-KR" dirty="0"/>
              <a:t>PPT</a:t>
            </a:r>
            <a:r>
              <a:rPr lang="ko-KR" altLang="en-US" dirty="0"/>
              <a:t>의  </a:t>
            </a:r>
            <a:r>
              <a:rPr lang="en-US" altLang="ko-KR" dirty="0"/>
              <a:t>104~109</a:t>
            </a:r>
            <a:r>
              <a:rPr lang="ko-KR" altLang="en-US" dirty="0"/>
              <a:t>페이지의 </a:t>
            </a:r>
            <a:endParaRPr lang="en-US" altLang="ko-KR" dirty="0"/>
          </a:p>
          <a:p>
            <a:r>
              <a:rPr lang="ko-KR" altLang="en-US" dirty="0"/>
              <a:t>코드를 참조하여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6415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382188"/>
            <a:ext cx="7019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FileDownloadController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796325"/>
            <a:ext cx="7017684" cy="3227283"/>
            <a:chOff x="417556" y="1796326"/>
            <a:chExt cx="7017684" cy="3227283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512" y="1796326"/>
              <a:ext cx="6439728" cy="3227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1165364" y="3089699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556" y="2940613"/>
              <a:ext cx="986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47" y="1411355"/>
            <a:ext cx="6557827" cy="462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361661"/>
            <a:ext cx="7195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638660"/>
            <a:ext cx="7240129" cy="4947469"/>
            <a:chOff x="367861" y="1638660"/>
            <a:chExt cx="7240129" cy="4947469"/>
          </a:xfrm>
        </p:grpSpPr>
        <p:pic>
          <p:nvPicPr>
            <p:cNvPr id="993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62" y="1638660"/>
              <a:ext cx="6668328" cy="494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1115669" y="2990309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7861" y="2841223"/>
              <a:ext cx="986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4" y="1480931"/>
            <a:ext cx="7305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컨트롤러에서 전달받은 글 번호로 다시 </a:t>
            </a:r>
            <a:r>
              <a:rPr lang="en-US" altLang="ko-KR" sz="1200" dirty="0">
                <a:latin typeface="+mj-ea"/>
                <a:ea typeface="+mj-ea"/>
              </a:rPr>
              <a:t>selectArticle() </a:t>
            </a:r>
            <a:r>
              <a:rPr lang="ko-KR" altLang="en-US" sz="1200" dirty="0">
                <a:latin typeface="+mj-ea"/>
                <a:ea typeface="+mj-ea"/>
              </a:rPr>
              <a:t>메서드를 호출합니다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44" y="1757930"/>
            <a:ext cx="6683030" cy="2091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21296"/>
            <a:ext cx="720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전달받은 글 번호를 이용해 글 정보를 조회합니다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96708" y="1698295"/>
            <a:ext cx="6524418" cy="4965249"/>
            <a:chOff x="996708" y="1698295"/>
            <a:chExt cx="6524418" cy="4965249"/>
          </a:xfrm>
        </p:grpSpPr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08" y="1698295"/>
              <a:ext cx="6524418" cy="468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30626" y="6386545"/>
              <a:ext cx="14709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470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00809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viewArticle.jsp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90261" y="1777808"/>
            <a:ext cx="5624720" cy="4976191"/>
            <a:chOff x="405110" y="933450"/>
            <a:chExt cx="8300740" cy="7829550"/>
          </a:xfrm>
        </p:grpSpPr>
        <p:pic>
          <p:nvPicPr>
            <p:cNvPr id="1024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0" y="933450"/>
              <a:ext cx="8267700" cy="499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110" y="5924550"/>
              <a:ext cx="8239125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조회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5038113"/>
            <a:ext cx="7947883" cy="17543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브라우저에서 </a:t>
            </a:r>
            <a:r>
              <a:rPr lang="en-US" altLang="ko-KR" sz="1200" dirty="0">
                <a:latin typeface="+mj-ea"/>
                <a:ea typeface="+mj-ea"/>
              </a:rPr>
              <a:t>/member17</a:t>
            </a:r>
            <a:r>
              <a:rPr lang="ko-KR" altLang="en-US" sz="1200" dirty="0">
                <a:latin typeface="+mj-ea"/>
                <a:ea typeface="+mj-ea"/>
              </a:rPr>
              <a:t>로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서블릿 </a:t>
            </a:r>
            <a:r>
              <a:rPr lang="en-US" altLang="ko-KR" sz="1200" dirty="0">
                <a:latin typeface="+mj-ea"/>
                <a:ea typeface="+mj-ea"/>
              </a:rPr>
              <a:t>MemberController</a:t>
            </a:r>
            <a:r>
              <a:rPr lang="ko-KR" altLang="en-US" sz="1200" dirty="0">
                <a:latin typeface="+mj-ea"/>
                <a:ea typeface="+mj-ea"/>
              </a:rPr>
              <a:t>가 요청을 받아 </a:t>
            </a:r>
            <a:r>
              <a:rPr lang="en-US" altLang="ko-KR" sz="1200" dirty="0">
                <a:latin typeface="+mj-ea"/>
                <a:ea typeface="+mj-ea"/>
              </a:rPr>
              <a:t>MemberDAO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listMembers() </a:t>
            </a:r>
            <a:r>
              <a:rPr lang="ko-KR" altLang="en-US" sz="1200" dirty="0">
                <a:latin typeface="+mj-ea"/>
                <a:ea typeface="+mj-ea"/>
              </a:rPr>
              <a:t>메서드를 호출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+mj-ea"/>
                <a:ea typeface="+mj-ea"/>
              </a:rPr>
              <a:t>MemberDAO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listMembers() </a:t>
            </a:r>
            <a:r>
              <a:rPr lang="ko-KR" altLang="en-US" sz="1200" dirty="0">
                <a:latin typeface="+mj-ea"/>
                <a:ea typeface="+mj-ea"/>
              </a:rPr>
              <a:t>메서드에서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문으로 회원 정보를 조회한 후 회원 정보를</a:t>
            </a:r>
            <a:r>
              <a:rPr lang="en-US" altLang="ko-KR" sz="1200" dirty="0">
                <a:latin typeface="+mj-ea"/>
                <a:ea typeface="+mj-ea"/>
              </a:rPr>
              <a:t>MemberVO</a:t>
            </a:r>
            <a:r>
              <a:rPr lang="ko-KR" altLang="en-US" sz="1200" dirty="0">
                <a:latin typeface="+mj-ea"/>
                <a:ea typeface="+mj-ea"/>
              </a:rPr>
              <a:t>에 설정하여 반환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다시 </a:t>
            </a:r>
            <a:r>
              <a:rPr lang="en-US" altLang="ko-KR" sz="1200" dirty="0"/>
              <a:t>MemberController</a:t>
            </a:r>
            <a:r>
              <a:rPr lang="ko-KR" altLang="en-US" sz="1200" dirty="0"/>
              <a:t>에서는 조회한 회원 정보를 회원 목록창</a:t>
            </a:r>
            <a:r>
              <a:rPr lang="en-US" altLang="ko-KR" sz="1200" dirty="0"/>
              <a:t>(listMembers.jsp)</a:t>
            </a:r>
            <a:r>
              <a:rPr lang="ko-KR" altLang="en-US" sz="1200" dirty="0"/>
              <a:t>으로 포워딩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회원 목록창</a:t>
            </a:r>
            <a:r>
              <a:rPr lang="en-US" altLang="ko-KR" sz="1200" dirty="0"/>
              <a:t>(listMembers.jsp)</a:t>
            </a:r>
            <a:r>
              <a:rPr lang="ko-KR" altLang="en-US" sz="1200" dirty="0"/>
              <a:t>에서 포워딩한 회원 정보를 목록으로 출력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25" y="1787933"/>
            <a:ext cx="5251467" cy="323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2A958-4890-4CFD-A306-0DBA161776E3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227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371600"/>
            <a:ext cx="7504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en-US" altLang="ko-KR" sz="1200" dirty="0">
                <a:latin typeface="+mj-ea"/>
                <a:ea typeface="+mj-ea"/>
              </a:rPr>
              <a:t>/board/listArticles.do</a:t>
            </a:r>
            <a:r>
              <a:rPr lang="ko-KR" altLang="en-US" sz="1200" dirty="0">
                <a:latin typeface="+mj-ea"/>
                <a:ea typeface="+mj-ea"/>
              </a:rPr>
              <a:t>로 글 목록창을 요청하여 글 제목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상품 후기입니다</a:t>
            </a:r>
            <a:r>
              <a:rPr lang="en-US" altLang="ko-KR" sz="1200" dirty="0">
                <a:latin typeface="+mj-ea"/>
                <a:ea typeface="+mj-ea"/>
              </a:rPr>
              <a:t>.)</a:t>
            </a:r>
            <a:r>
              <a:rPr lang="ko-KR" altLang="en-US" sz="1200" dirty="0">
                <a:latin typeface="+mj-ea"/>
                <a:ea typeface="+mj-ea"/>
              </a:rPr>
              <a:t>을 클릭하세요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   그러면 </a:t>
            </a:r>
            <a:r>
              <a:rPr lang="en-US" altLang="ko-KR" sz="1200" dirty="0">
                <a:latin typeface="+mj-ea"/>
                <a:ea typeface="+mj-ea"/>
              </a:rPr>
              <a:t>/board/viewArticle.do?articleNO=7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189" y="1833265"/>
            <a:ext cx="6502493" cy="1922767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3071191" y="2046501"/>
            <a:ext cx="735495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391479"/>
            <a:ext cx="7603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전달받은 글 번호로 글 정보를 조회한 후 글 상세 화면에 내용을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30731" y="1750736"/>
            <a:ext cx="3842078" cy="4461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17.4.4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수정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949" y="1797872"/>
            <a:ext cx="6182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글 수정 기능을 구현하는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4522" y="2067340"/>
            <a:ext cx="7563678" cy="171861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 상세창</a:t>
            </a:r>
            <a:r>
              <a:rPr lang="en-US" altLang="ko-KR" sz="1200" dirty="0">
                <a:latin typeface="+mj-ea"/>
                <a:ea typeface="+mj-ea"/>
              </a:rPr>
              <a:t>(viewArticle.jsp)</a:t>
            </a:r>
            <a:r>
              <a:rPr lang="ko-KR" altLang="en-US" sz="1200" dirty="0">
                <a:latin typeface="+mj-ea"/>
                <a:ea typeface="+mj-ea"/>
              </a:rPr>
              <a:t>에서 수정하기를 클릭해 글 정보를 수정할 수 있도록 입력창들을 활성화함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 정보와 이미지를 수정한 후 수정반영하기를 클릭해 컨트롤러에 </a:t>
            </a:r>
            <a:r>
              <a:rPr lang="en-US" altLang="ko-KR" sz="1200" dirty="0">
                <a:latin typeface="+mj-ea"/>
                <a:ea typeface="+mj-ea"/>
              </a:rPr>
              <a:t>/board/modArticle.do</a:t>
            </a:r>
            <a:r>
              <a:rPr lang="ko-KR" altLang="en-US" sz="1200" dirty="0">
                <a:latin typeface="+mj-ea"/>
                <a:ea typeface="+mj-ea"/>
              </a:rPr>
              <a:t>로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컨트롤러는 요청에 대해 </a:t>
            </a:r>
            <a:r>
              <a:rPr lang="en-US" altLang="ko-KR" sz="1200" dirty="0">
                <a:latin typeface="+mj-ea"/>
                <a:ea typeface="+mj-ea"/>
              </a:rPr>
              <a:t>upload() </a:t>
            </a:r>
            <a:r>
              <a:rPr lang="ko-KR" altLang="en-US" sz="1200" dirty="0">
                <a:latin typeface="+mj-ea"/>
                <a:ea typeface="+mj-ea"/>
              </a:rPr>
              <a:t>메서드를 이용하여 수정된 데이터를 </a:t>
            </a:r>
            <a:r>
              <a:rPr lang="en-US" altLang="ko-KR" sz="1200" dirty="0">
                <a:latin typeface="+mj-ea"/>
                <a:ea typeface="+mj-ea"/>
              </a:rPr>
              <a:t>Map</a:t>
            </a:r>
            <a:r>
              <a:rPr lang="ko-KR" altLang="en-US" sz="1200" dirty="0">
                <a:latin typeface="+mj-ea"/>
                <a:ea typeface="+mj-ea"/>
              </a:rPr>
              <a:t>에 저장하고 반환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컨트롤러는 수정된 데이터를 테이블에 반영한 후 </a:t>
            </a:r>
            <a:r>
              <a:rPr lang="en-US" altLang="ko-KR" sz="1200" dirty="0">
                <a:latin typeface="+mj-ea"/>
                <a:ea typeface="+mj-ea"/>
              </a:rPr>
              <a:t>temp </a:t>
            </a:r>
            <a:r>
              <a:rPr lang="ko-KR" altLang="en-US" sz="1200" dirty="0">
                <a:latin typeface="+mj-ea"/>
                <a:ea typeface="+mj-ea"/>
              </a:rPr>
              <a:t>폴더에 업로드된 수정 이미지를 글 번호 폴더로 이동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마지막으로 글 번호 폴더에 있던 원래 이미지 파일을 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3304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3D8FA-8922-435E-8633-F9F02AC772FA}"/>
              </a:ext>
            </a:extLst>
          </p:cNvPr>
          <p:cNvSpPr txBox="1"/>
          <p:nvPr/>
        </p:nvSpPr>
        <p:spPr>
          <a:xfrm>
            <a:off x="505119" y="1254273"/>
            <a:ext cx="7975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sec03.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brd05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패키지를 만들고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</a:rPr>
              <a:t>sec03.</a:t>
            </a:r>
            <a:r>
              <a:rPr lang="en-US" altLang="ko-KR" sz="1200" dirty="0">
                <a:solidFill>
                  <a:srgbClr val="0000FF"/>
                </a:solidFill>
                <a:latin typeface="+mj-ea"/>
              </a:rPr>
              <a:t>brd04</a:t>
            </a:r>
            <a:r>
              <a:rPr lang="ko-KR" altLang="en-US" sz="1200" dirty="0">
                <a:latin typeface="+mj-ea"/>
              </a:rPr>
              <a:t>의 소스들을 복사해서 붙여넣기 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  <a:ea typeface="+mj-ea"/>
              </a:rPr>
              <a:t>WebContent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board05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폴더를 생성하고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board04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있는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복사해서 붙여넣기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</a:rPr>
              <a:t>   </a:t>
            </a:r>
            <a:endParaRPr lang="ko-KR" altLang="en-US" sz="1200" dirty="0"/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BBE85-E029-4C37-9C74-7B3986CAF2BB}"/>
              </a:ext>
            </a:extLst>
          </p:cNvPr>
          <p:cNvSpPr txBox="1"/>
          <p:nvPr/>
        </p:nvSpPr>
        <p:spPr>
          <a:xfrm>
            <a:off x="5134599" y="2172994"/>
            <a:ext cx="312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</a:t>
            </a:r>
            <a:r>
              <a:rPr lang="en-US" altLang="ko-KR" dirty="0"/>
              <a:t>PPT</a:t>
            </a:r>
            <a:r>
              <a:rPr lang="ko-KR" altLang="en-US" dirty="0"/>
              <a:t>의  </a:t>
            </a:r>
            <a:r>
              <a:rPr lang="en-US" altLang="ko-KR" dirty="0"/>
              <a:t>114~122</a:t>
            </a:r>
            <a:r>
              <a:rPr lang="ko-KR" altLang="en-US" dirty="0"/>
              <a:t>페이지의 </a:t>
            </a:r>
            <a:endParaRPr lang="en-US" altLang="ko-KR" dirty="0"/>
          </a:p>
          <a:p>
            <a:r>
              <a:rPr lang="ko-KR" altLang="en-US" dirty="0"/>
              <a:t>코드를 참조하여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329804"/>
            <a:ext cx="763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563710"/>
            <a:ext cx="5987112" cy="50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628605" y="3825195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0797" y="3676109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9" y="1536872"/>
            <a:ext cx="5561151" cy="270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9" y="1560444"/>
            <a:ext cx="6296922" cy="435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64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BoardService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컨트롤러에서 </a:t>
            </a:r>
            <a:r>
              <a:rPr lang="en-US" altLang="ko-KR" sz="1200" dirty="0">
                <a:latin typeface="+mj-ea"/>
                <a:ea typeface="+mj-ea"/>
              </a:rPr>
              <a:t>modArticle() </a:t>
            </a:r>
            <a:r>
              <a:rPr lang="ko-KR" altLang="en-US" sz="1200" dirty="0">
                <a:latin typeface="+mj-ea"/>
                <a:ea typeface="+mj-ea"/>
              </a:rPr>
              <a:t>메서드를 호출하면 다시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BoardDAO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updateArticle() </a:t>
            </a:r>
            <a:r>
              <a:rPr lang="ko-KR" altLang="en-US" sz="1200" dirty="0">
                <a:latin typeface="+mj-ea"/>
                <a:ea typeface="+mj-ea"/>
              </a:rPr>
              <a:t>메서드를 호출하면서 수정 데이터를 전달합니다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78" y="2007112"/>
            <a:ext cx="6716045" cy="138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15535"/>
            <a:ext cx="726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BoardDAO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0315" y="1692534"/>
            <a:ext cx="6604759" cy="4279193"/>
            <a:chOff x="461962" y="1692534"/>
            <a:chExt cx="8220075" cy="5568398"/>
          </a:xfrm>
        </p:grpSpPr>
        <p:pic>
          <p:nvPicPr>
            <p:cNvPr id="1105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1692534"/>
              <a:ext cx="8220075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5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63" y="4346282"/>
              <a:ext cx="7048500" cy="291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0" y="1376318"/>
            <a:ext cx="6896928" cy="47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461052"/>
            <a:ext cx="7593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새 </a:t>
            </a:r>
            <a:r>
              <a:rPr lang="en-US" altLang="ko-KR" sz="1200" dirty="0">
                <a:latin typeface="+mj-ea"/>
                <a:ea typeface="+mj-ea"/>
              </a:rPr>
              <a:t>Dynamic Web </a:t>
            </a:r>
            <a:r>
              <a:rPr lang="ko-KR" altLang="en-US" sz="1200" dirty="0">
                <a:latin typeface="+mj-ea"/>
                <a:ea typeface="+mj-ea"/>
              </a:rPr>
              <a:t>프로젝트 </a:t>
            </a:r>
            <a:r>
              <a:rPr lang="en-US" altLang="ko-KR" sz="1200" dirty="0">
                <a:latin typeface="+mj-ea"/>
                <a:ea typeface="+mj-ea"/>
              </a:rPr>
              <a:t>pro17</a:t>
            </a:r>
            <a:r>
              <a:rPr lang="ko-KR" altLang="en-US" sz="1200" dirty="0">
                <a:latin typeface="+mj-ea"/>
                <a:ea typeface="+mj-ea"/>
              </a:rPr>
              <a:t>를 생성하고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sec01.ex01 </a:t>
            </a:r>
            <a:r>
              <a:rPr lang="ko-KR" altLang="en-US" sz="1200" dirty="0">
                <a:latin typeface="+mj-ea"/>
                <a:ea typeface="+mj-ea"/>
              </a:rPr>
              <a:t>패키지를 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   생성된 패키지에 </a:t>
            </a:r>
            <a:r>
              <a:rPr lang="en-US" altLang="ko-KR" sz="1200" dirty="0" err="1">
                <a:latin typeface="+mj-ea"/>
                <a:ea typeface="+mj-ea"/>
              </a:rPr>
              <a:t>MemberController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서블릿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MemberDAO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MemberVO</a:t>
            </a:r>
            <a:r>
              <a:rPr lang="ko-KR" altLang="en-US" sz="1200" dirty="0">
                <a:latin typeface="+mj-ea"/>
                <a:ea typeface="+mj-ea"/>
              </a:rPr>
              <a:t>클래스가 추가됩니다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endParaRPr lang="en-US" altLang="ko-KR" sz="1200" b="1" dirty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그리고 </a:t>
            </a:r>
            <a:r>
              <a:rPr lang="en-US" altLang="ko-KR" sz="1200" dirty="0" err="1">
                <a:latin typeface="+mj-ea"/>
                <a:ea typeface="+mj-ea"/>
              </a:rPr>
              <a:t>WebContent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test01 </a:t>
            </a:r>
            <a:r>
              <a:rPr lang="ko-KR" altLang="en-US" sz="1200" dirty="0">
                <a:latin typeface="+mj-ea"/>
                <a:ea typeface="+mj-ea"/>
              </a:rPr>
              <a:t>폴더를 생성합니다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생성된 폴더에 </a:t>
            </a:r>
            <a:r>
              <a:rPr lang="en-US" altLang="ko-KR" sz="1200" dirty="0" err="1">
                <a:latin typeface="+mj-ea"/>
                <a:ea typeface="+mj-ea"/>
              </a:rPr>
              <a:t>listMembers.jsp</a:t>
            </a:r>
            <a:r>
              <a:rPr lang="ko-KR" altLang="en-US" sz="1200" dirty="0">
                <a:latin typeface="+mj-ea"/>
                <a:ea typeface="+mj-ea"/>
              </a:rPr>
              <a:t>가 추가됩니다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33686" y="2806987"/>
            <a:ext cx="2163445" cy="2647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45C94-3314-4C9F-975D-79358F5CC298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941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80931"/>
            <a:ext cx="775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viewArticle.jsp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수정하기를 클릭해 </a:t>
            </a:r>
            <a:r>
              <a:rPr lang="en-US" altLang="ko-KR" sz="1200" dirty="0">
                <a:latin typeface="+mj-ea"/>
                <a:ea typeface="+mj-ea"/>
              </a:rPr>
              <a:t>fn_enable() </a:t>
            </a:r>
            <a:r>
              <a:rPr lang="ko-KR" altLang="en-US" sz="1200" dirty="0">
                <a:latin typeface="+mj-ea"/>
                <a:ea typeface="+mj-ea"/>
              </a:rPr>
              <a:t>함수를 호출하여 비활성화된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텍스트 박스를 수정할 수 있도록 활성화시킵니다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6267" y="1942596"/>
            <a:ext cx="7376814" cy="4908221"/>
            <a:chOff x="836267" y="1942596"/>
            <a:chExt cx="7376814" cy="4908221"/>
          </a:xfrm>
        </p:grpSpPr>
        <p:grpSp>
          <p:nvGrpSpPr>
            <p:cNvPr id="4" name="그룹 3"/>
            <p:cNvGrpSpPr/>
            <p:nvPr/>
          </p:nvGrpSpPr>
          <p:grpSpPr>
            <a:xfrm>
              <a:off x="836267" y="1942596"/>
              <a:ext cx="7376814" cy="4601404"/>
              <a:chOff x="273950" y="2181225"/>
              <a:chExt cx="8427138" cy="5332344"/>
            </a:xfrm>
          </p:grpSpPr>
          <p:pic>
            <p:nvPicPr>
              <p:cNvPr id="11264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913" y="2181225"/>
                <a:ext cx="8258175" cy="2495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64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950" y="4637019"/>
                <a:ext cx="7143750" cy="287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152939" y="6573818"/>
              <a:ext cx="1421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11" y="1234455"/>
            <a:ext cx="6575563" cy="52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8293" y="1486335"/>
            <a:ext cx="6692762" cy="5082133"/>
            <a:chOff x="1178293" y="1486335"/>
            <a:chExt cx="6692762" cy="5082133"/>
          </a:xfrm>
        </p:grpSpPr>
        <p:pic>
          <p:nvPicPr>
            <p:cNvPr id="1146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93" y="1486335"/>
              <a:ext cx="6692762" cy="488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729409" y="6291469"/>
              <a:ext cx="12622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392126"/>
            <a:ext cx="711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글 상세창에서 수정하기를 클릭해 글 정보가 표시된 텍스트 박스를 활성화시킵니다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66730" y="1669125"/>
            <a:ext cx="4154556" cy="4682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11557" y="6062870"/>
            <a:ext cx="467139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51113"/>
            <a:ext cx="769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글 정보와 이미지 파일을 수정한 후 수정반영하기를 클릭해 </a:t>
            </a:r>
            <a:r>
              <a:rPr lang="en-US" altLang="ko-KR" sz="1200" dirty="0">
                <a:latin typeface="+mj-ea"/>
                <a:ea typeface="+mj-ea"/>
              </a:rPr>
              <a:t>/board/modArticle.do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79064" y="1728112"/>
            <a:ext cx="4091217" cy="4764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79064" y="6281530"/>
            <a:ext cx="671640" cy="2106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8838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381539"/>
            <a:ext cx="7434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글 수정 후 수정된 내용으로 글 상세 화면에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15088" y="1658538"/>
            <a:ext cx="4436745" cy="5069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8838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17.4.5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삭제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147" y="1787932"/>
            <a:ext cx="6082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글 삭제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5313" y="2035115"/>
            <a:ext cx="7345017" cy="8876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 상세창</a:t>
            </a:r>
            <a:r>
              <a:rPr lang="en-US" altLang="ko-KR" sz="1200" dirty="0">
                <a:latin typeface="+mj-ea"/>
                <a:ea typeface="+mj-ea"/>
              </a:rPr>
              <a:t>(viewArticle.jsp)</a:t>
            </a:r>
            <a:r>
              <a:rPr lang="ko-KR" altLang="en-US" sz="1200" dirty="0">
                <a:latin typeface="+mj-ea"/>
                <a:ea typeface="+mj-ea"/>
              </a:rPr>
              <a:t>에서 삭제하기를 클릭하면 </a:t>
            </a:r>
            <a:r>
              <a:rPr lang="en-US" altLang="ko-KR" sz="1200" dirty="0">
                <a:latin typeface="+mj-ea"/>
                <a:ea typeface="+mj-ea"/>
              </a:rPr>
              <a:t>/board170306/removeArticle.do</a:t>
            </a:r>
            <a:r>
              <a:rPr lang="ko-KR" altLang="en-US" sz="1200" dirty="0">
                <a:latin typeface="+mj-ea"/>
                <a:ea typeface="+mj-ea"/>
              </a:rPr>
              <a:t>로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컨트롤러에서는 글 상세창에서 전달받은 글 번호에 대한 글과 이에 관련된 자식 글들을 삭제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삭제된 글에 대한 이미지 파일 저장 폴더도 삭제합니다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410265"/>
            <a:ext cx="6569765" cy="177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9184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2EBDC-35B6-438E-8F73-C101381F5717}"/>
              </a:ext>
            </a:extLst>
          </p:cNvPr>
          <p:cNvSpPr txBox="1"/>
          <p:nvPr/>
        </p:nvSpPr>
        <p:spPr>
          <a:xfrm>
            <a:off x="584442" y="1341959"/>
            <a:ext cx="7975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sec03.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brd06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패키지를 만들고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</a:rPr>
              <a:t>sec03.brd05</a:t>
            </a:r>
            <a:r>
              <a:rPr lang="ko-KR" altLang="en-US" sz="1200" dirty="0">
                <a:latin typeface="+mj-ea"/>
              </a:rPr>
              <a:t>의 소스들을 복사해서 붙여넣기 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  <a:ea typeface="+mj-ea"/>
              </a:rPr>
              <a:t>WebContent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board06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폴더를 생성하고 </a:t>
            </a:r>
            <a:r>
              <a:rPr lang="en-US" altLang="ko-KR" sz="1200" dirty="0">
                <a:latin typeface="+mj-ea"/>
                <a:ea typeface="+mj-ea"/>
              </a:rPr>
              <a:t>board05 </a:t>
            </a:r>
            <a:r>
              <a:rPr lang="ko-KR" altLang="en-US" sz="1200" dirty="0">
                <a:latin typeface="+mj-ea"/>
                <a:ea typeface="+mj-ea"/>
              </a:rPr>
              <a:t>폴더에 있는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복사해서 붙여넣기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</a:rPr>
              <a:t>   </a:t>
            </a:r>
            <a:endParaRPr lang="ko-KR" altLang="en-US" sz="1200" dirty="0"/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AD6D5-4D60-41B4-B786-2452C491E703}"/>
              </a:ext>
            </a:extLst>
          </p:cNvPr>
          <p:cNvSpPr txBox="1"/>
          <p:nvPr/>
        </p:nvSpPr>
        <p:spPr>
          <a:xfrm>
            <a:off x="2903865" y="2060975"/>
            <a:ext cx="312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</a:t>
            </a:r>
            <a:r>
              <a:rPr lang="en-US" altLang="ko-KR" dirty="0"/>
              <a:t>PPT</a:t>
            </a:r>
            <a:r>
              <a:rPr lang="ko-KR" altLang="en-US" dirty="0"/>
              <a:t>의  </a:t>
            </a:r>
            <a:r>
              <a:rPr lang="en-US" altLang="ko-KR" dirty="0"/>
              <a:t>128~133</a:t>
            </a:r>
            <a:r>
              <a:rPr lang="ko-KR" altLang="en-US" dirty="0"/>
              <a:t>페이지의 </a:t>
            </a:r>
            <a:endParaRPr lang="en-US" altLang="ko-KR" dirty="0"/>
          </a:p>
          <a:p>
            <a:r>
              <a:rPr lang="ko-KR" altLang="en-US" dirty="0"/>
              <a:t>코드를 참조하여 작성합니다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D634E-7063-482F-A22E-0BF25992D81D}"/>
              </a:ext>
            </a:extLst>
          </p:cNvPr>
          <p:cNvSpPr txBox="1"/>
          <p:nvPr/>
        </p:nvSpPr>
        <p:spPr>
          <a:xfrm>
            <a:off x="1077505" y="3245708"/>
            <a:ext cx="759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서블릿 </a:t>
            </a:r>
            <a:r>
              <a:rPr lang="ko-KR" altLang="en-US" dirty="0" err="1"/>
              <a:t>매핑이름은</a:t>
            </a:r>
            <a:r>
              <a:rPr lang="ko-KR" altLang="en-US" dirty="0"/>
              <a:t> </a:t>
            </a:r>
            <a:r>
              <a:rPr lang="en-US" altLang="ko-KR" dirty="0"/>
              <a:t>/board17030606/*</a:t>
            </a:r>
            <a:r>
              <a:rPr lang="ko-KR" altLang="en-US" dirty="0"/>
              <a:t>으로 해서 적절하게 코드 수정하면서</a:t>
            </a:r>
            <a:endParaRPr lang="en-US" altLang="ko-KR" dirty="0"/>
          </a:p>
          <a:p>
            <a:r>
              <a:rPr lang="ko-KR" altLang="en-US" dirty="0"/>
              <a:t>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883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70" y="1402065"/>
            <a:ext cx="7583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26" y="1679064"/>
            <a:ext cx="5931043" cy="505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532997" y="2672256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5189" y="2523170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8838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9" y="1586710"/>
            <a:ext cx="6500605" cy="149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88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3476" y="1281499"/>
            <a:ext cx="6669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MemberVO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92043" y="1558498"/>
            <a:ext cx="5276094" cy="5200111"/>
            <a:chOff x="1003852" y="1769028"/>
            <a:chExt cx="6907696" cy="80179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730" y="1769028"/>
              <a:ext cx="6783250" cy="3442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852" y="5181808"/>
              <a:ext cx="6907696" cy="4605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6E9289-CB92-4D6B-AEDE-54AE03A46BDB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0005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6" y="1351073"/>
            <a:ext cx="7009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BoardService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6" y="1628072"/>
            <a:ext cx="6778901" cy="171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428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5739" y="1365839"/>
            <a:ext cx="7215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BoardDAO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78" y="1642838"/>
            <a:ext cx="6231432" cy="511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43000" y="1391478"/>
            <a:ext cx="5688790" cy="5314121"/>
            <a:chOff x="400344" y="1372428"/>
            <a:chExt cx="8210550" cy="7808016"/>
          </a:xfrm>
        </p:grpSpPr>
        <p:pic>
          <p:nvPicPr>
            <p:cNvPr id="1249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19" y="1372428"/>
              <a:ext cx="8001000" cy="278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44" y="4094094"/>
              <a:ext cx="821055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21296"/>
            <a:ext cx="737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viewArticle.jsp</a:t>
            </a:r>
            <a:r>
              <a:rPr lang="ko-KR" altLang="en-US" sz="1200" dirty="0">
                <a:latin typeface="+mj-ea"/>
                <a:ea typeface="+mj-ea"/>
              </a:rPr>
              <a:t>에서 삭제하기를 클릭하면 </a:t>
            </a:r>
            <a:r>
              <a:rPr lang="en-US" altLang="ko-KR" sz="1200" dirty="0">
                <a:latin typeface="+mj-ea"/>
                <a:ea typeface="+mj-ea"/>
              </a:rPr>
              <a:t>fn_remove_article() </a:t>
            </a:r>
            <a:r>
              <a:rPr lang="ko-KR" altLang="en-US" sz="1200" dirty="0">
                <a:latin typeface="+mj-ea"/>
                <a:ea typeface="+mj-ea"/>
              </a:rPr>
              <a:t>자바스크립트 함수를 호출 해 글 번호인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articleNO</a:t>
            </a:r>
            <a:r>
              <a:rPr lang="ko-KR" altLang="en-US" sz="1200" dirty="0">
                <a:latin typeface="+mj-ea"/>
                <a:ea typeface="+mj-ea"/>
              </a:rPr>
              <a:t>를 컨트롤러로 전송하도록 구현합니다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65" y="1882961"/>
            <a:ext cx="6001217" cy="500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391478"/>
            <a:ext cx="725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글 상세창에서 삭제하기를 클릭해 </a:t>
            </a:r>
            <a:r>
              <a:rPr lang="en-US" altLang="ko-KR" sz="1200" dirty="0">
                <a:latin typeface="+mj-ea"/>
                <a:ea typeface="+mj-ea"/>
              </a:rPr>
              <a:t>/board/removeArticle.do?articleNO=8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20814" y="1668477"/>
            <a:ext cx="4299255" cy="476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253947" y="6202017"/>
            <a:ext cx="487018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328" y="1461053"/>
            <a:ext cx="75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글을 삭제한 후 다시 글 목록을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780" y="3528390"/>
            <a:ext cx="8122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로컬 </a:t>
            </a:r>
            <a:r>
              <a:rPr lang="en-US" altLang="ko-KR" sz="1200" dirty="0">
                <a:latin typeface="+mj-ea"/>
                <a:ea typeface="+mj-ea"/>
              </a:rPr>
              <a:t>PC</a:t>
            </a:r>
            <a:r>
              <a:rPr lang="ko-KR" altLang="en-US" sz="1200" dirty="0">
                <a:latin typeface="+mj-ea"/>
                <a:ea typeface="+mj-ea"/>
              </a:rPr>
              <a:t>를 확인해 보면 </a:t>
            </a:r>
            <a:r>
              <a:rPr lang="en-US" altLang="ko-KR" sz="1200" dirty="0">
                <a:latin typeface="+mj-ea"/>
                <a:ea typeface="+mj-ea"/>
              </a:rPr>
              <a:t>8</a:t>
            </a:r>
            <a:r>
              <a:rPr lang="ko-KR" altLang="en-US" sz="1200" dirty="0">
                <a:latin typeface="+mj-ea"/>
                <a:ea typeface="+mj-ea"/>
              </a:rPr>
              <a:t>번 글에 해당하는 저장소 폴더가 삭제된 것을 확인할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938" y="1877473"/>
            <a:ext cx="6500191" cy="165091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2126973" y="3876261"/>
            <a:ext cx="4281989" cy="2507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17.4.6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답글 쓰기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5416" y="3816626"/>
            <a:ext cx="451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 답글 기능 구현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972" y="4073747"/>
            <a:ext cx="7830259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 글 상세창</a:t>
            </a:r>
            <a:r>
              <a:rPr lang="en-US" altLang="ko-KR" sz="1200" dirty="0">
                <a:latin typeface="+mj-ea"/>
                <a:ea typeface="+mj-ea"/>
              </a:rPr>
              <a:t>(viewArticle.jsp)</a:t>
            </a:r>
            <a:r>
              <a:rPr lang="ko-KR" altLang="en-US" sz="1200" dirty="0">
                <a:latin typeface="+mj-ea"/>
                <a:ea typeface="+mj-ea"/>
              </a:rPr>
              <a:t>에서 답글쓰기를 클릭하면 요청명을 </a:t>
            </a:r>
            <a:r>
              <a:rPr lang="en-US" altLang="ko-KR" sz="1200" dirty="0">
                <a:latin typeface="+mj-ea"/>
                <a:ea typeface="+mj-ea"/>
              </a:rPr>
              <a:t>/board/replyForm.do</a:t>
            </a:r>
            <a:r>
              <a:rPr lang="ko-KR" altLang="en-US" sz="1200" dirty="0">
                <a:latin typeface="+mj-ea"/>
                <a:ea typeface="+mj-ea"/>
              </a:rPr>
              <a:t>로 하여 부모 글 번호</a:t>
            </a:r>
            <a:r>
              <a:rPr lang="en-US" altLang="ko-KR" sz="1200" dirty="0">
                <a:latin typeface="+mj-ea"/>
                <a:ea typeface="+mj-ea"/>
              </a:rPr>
              <a:t>(parentNO)</a:t>
            </a:r>
            <a:r>
              <a:rPr lang="ko-KR" altLang="en-US" sz="1200" dirty="0">
                <a:latin typeface="+mj-ea"/>
                <a:ea typeface="+mj-ea"/>
              </a:rPr>
              <a:t>를 컨트롤러로 전송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 답글 쓰기창</a:t>
            </a:r>
            <a:r>
              <a:rPr lang="en-US" altLang="ko-KR" sz="1200" dirty="0">
                <a:latin typeface="+mj-ea"/>
                <a:ea typeface="+mj-ea"/>
              </a:rPr>
              <a:t>(replyForm.jsp)</a:t>
            </a:r>
            <a:r>
              <a:rPr lang="ko-KR" altLang="en-US" sz="1200" dirty="0">
                <a:latin typeface="+mj-ea"/>
                <a:ea typeface="+mj-ea"/>
              </a:rPr>
              <a:t>에서 답변 글을 작성한 후 요청명을 </a:t>
            </a:r>
            <a:r>
              <a:rPr lang="en-US" altLang="ko-KR" sz="1200" dirty="0">
                <a:latin typeface="+mj-ea"/>
                <a:ea typeface="+mj-ea"/>
              </a:rPr>
              <a:t>/board/addReply.do</a:t>
            </a:r>
            <a:r>
              <a:rPr lang="ko-KR" altLang="en-US" sz="1200" dirty="0">
                <a:latin typeface="+mj-ea"/>
                <a:ea typeface="+mj-ea"/>
              </a:rPr>
              <a:t>로 하여 컨트롤러로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컨트롤러에서는 전송된 답글 정보를 게시판 테이블에 부모 글 번호와 함께 추가</a:t>
            </a: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705675" y="2064932"/>
            <a:ext cx="7374835" cy="1245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5675" y="1787933"/>
            <a:ext cx="415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답글달린 게시판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32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165" y="152068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latin typeface="+mj-ea"/>
                <a:ea typeface="+mj-ea"/>
              </a:rPr>
              <a:t>sec03.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brd07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WebContents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</a:rPr>
              <a:t>board07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폴더</a:t>
            </a:r>
            <a:r>
              <a:rPr lang="ko-KR" altLang="en-US" sz="1200" dirty="0">
                <a:latin typeface="+mj-ea"/>
                <a:ea typeface="+mj-ea"/>
              </a:rPr>
              <a:t>를 만들고 관련된 클래스 파일과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</a:t>
            </a:r>
            <a:r>
              <a:rPr lang="en-US" altLang="ko-KR" sz="1200" dirty="0">
                <a:latin typeface="+mj-ea"/>
              </a:rPr>
              <a:t>sec03.brd06 </a:t>
            </a:r>
            <a:r>
              <a:rPr lang="ko-KR" altLang="en-US" sz="1200" dirty="0">
                <a:latin typeface="+mj-ea"/>
              </a:rPr>
              <a:t>패키지와</a:t>
            </a:r>
            <a:r>
              <a:rPr lang="en-US" altLang="ko-KR" sz="1200" dirty="0">
                <a:latin typeface="+mj-ea"/>
              </a:rPr>
              <a:t> board06 </a:t>
            </a:r>
            <a:r>
              <a:rPr lang="ko-KR" altLang="en-US" sz="1200" dirty="0">
                <a:latin typeface="+mj-ea"/>
              </a:rPr>
              <a:t>폴더의 파일</a:t>
            </a:r>
            <a:r>
              <a:rPr lang="ko-KR" altLang="en-US" sz="1200" dirty="0">
                <a:latin typeface="+mj-ea"/>
                <a:ea typeface="+mj-ea"/>
              </a:rPr>
              <a:t>을 복사해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31235"/>
            <a:ext cx="7633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답글도 새 글이므로 답글 기능도 새 글 쓰기 기능과 비슷합니다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.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다른 점은 답글창 요청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(/replyForm.do)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시</a:t>
            </a: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 미리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부모 글 번호를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parentNO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속성으로 세션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(session)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에 저장해 놓고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답글을 작성한 후 등록을</a:t>
            </a: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 요청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(/addReply.do)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하면 세션에서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parentNO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를 가져와 테이블에 추가한다는 점입니다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" y="2237960"/>
            <a:ext cx="6698974" cy="195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149158" y="290683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350" y="2757747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8" y="1306041"/>
            <a:ext cx="6110702" cy="489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558212" y="2649894"/>
            <a:ext cx="23139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58212" y="2886270"/>
            <a:ext cx="30137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558212" y="3775789"/>
            <a:ext cx="23139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58212" y="4012165"/>
            <a:ext cx="41054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58212" y="5340222"/>
            <a:ext cx="23979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58212" y="5564157"/>
            <a:ext cx="16515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96947" y="3775789"/>
            <a:ext cx="283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</a:rPr>
              <a:t>동일한 방식으로 로그인 시의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Id</a:t>
            </a:r>
            <a:r>
              <a:rPr lang="ko-KR" altLang="en-US" sz="1200" b="1" dirty="0">
                <a:solidFill>
                  <a:srgbClr val="0000FF"/>
                </a:solidFill>
              </a:rPr>
              <a:t>를 세션에 저장해 놓고</a:t>
            </a:r>
            <a:r>
              <a:rPr lang="en-US" altLang="ko-KR" sz="1200" b="1" dirty="0">
                <a:solidFill>
                  <a:srgbClr val="0000FF"/>
                </a:solidFill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</a:rPr>
              <a:t>필요할 때마다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ko-KR" altLang="en-US" sz="1200" b="1" dirty="0">
                <a:solidFill>
                  <a:srgbClr val="0000FF"/>
                </a:solidFill>
              </a:rPr>
              <a:t>세션객체로부터 값을 가져와서 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ko-KR" altLang="en-US" sz="1200" b="1" dirty="0">
                <a:solidFill>
                  <a:srgbClr val="0000FF"/>
                </a:solidFill>
              </a:rPr>
              <a:t>변수에 저장해서 사용합니다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C098A-969C-4E05-8D62-68884ECE6AA1}"/>
              </a:ext>
            </a:extLst>
          </p:cNvPr>
          <p:cNvSpPr txBox="1"/>
          <p:nvPr/>
        </p:nvSpPr>
        <p:spPr>
          <a:xfrm>
            <a:off x="6323229" y="254002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부모글의</a:t>
            </a:r>
            <a:r>
              <a:rPr lang="ko-KR" altLang="en-US" dirty="0"/>
              <a:t> </a:t>
            </a:r>
            <a:r>
              <a:rPr lang="en-US" altLang="ko-KR" dirty="0" err="1"/>
              <a:t>articleNo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FC74EE-D2FC-4BC3-A785-74AE10523D2A}"/>
              </a:ext>
            </a:extLst>
          </p:cNvPr>
          <p:cNvCxnSpPr/>
          <p:nvPr/>
        </p:nvCxnSpPr>
        <p:spPr>
          <a:xfrm>
            <a:off x="5896947" y="2430162"/>
            <a:ext cx="503853" cy="21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F0294A-24B6-4FBF-B345-549282FA3D22}"/>
              </a:ext>
            </a:extLst>
          </p:cNvPr>
          <p:cNvCxnSpPr>
            <a:cxnSpLocks/>
          </p:cNvCxnSpPr>
          <p:nvPr/>
        </p:nvCxnSpPr>
        <p:spPr>
          <a:xfrm flipH="1" flipV="1">
            <a:off x="1136822" y="2211493"/>
            <a:ext cx="842928" cy="11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DD6D46-9498-4A0B-ADD5-550C3CAEB431}"/>
              </a:ext>
            </a:extLst>
          </p:cNvPr>
          <p:cNvSpPr txBox="1"/>
          <p:nvPr/>
        </p:nvSpPr>
        <p:spPr>
          <a:xfrm>
            <a:off x="305488" y="1868729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답글의 </a:t>
            </a:r>
            <a:r>
              <a:rPr lang="en-US" altLang="ko-KR" dirty="0" err="1"/>
              <a:t>parentNo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2DF2B0-7353-4757-B848-4C056339B6F3}"/>
              </a:ext>
            </a:extLst>
          </p:cNvPr>
          <p:cNvCxnSpPr/>
          <p:nvPr/>
        </p:nvCxnSpPr>
        <p:spPr>
          <a:xfrm>
            <a:off x="2463114" y="3039762"/>
            <a:ext cx="535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57D26B-97F7-4D86-B7EA-724479E2A29D}"/>
              </a:ext>
            </a:extLst>
          </p:cNvPr>
          <p:cNvSpPr txBox="1"/>
          <p:nvPr/>
        </p:nvSpPr>
        <p:spPr>
          <a:xfrm>
            <a:off x="222422" y="2909360"/>
            <a:ext cx="9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board07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BF2D99-FD64-4642-9AEE-AEFEAF8C370F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194226" y="3044826"/>
            <a:ext cx="1277126" cy="4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56" y="1244395"/>
            <a:ext cx="778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컨트롤러 역할을 하는 서블릿인 </a:t>
            </a:r>
            <a:r>
              <a:rPr lang="en-US" altLang="ko-KR" sz="1200" dirty="0" err="1">
                <a:latin typeface="+mj-ea"/>
                <a:ea typeface="+mj-ea"/>
              </a:rPr>
              <a:t>MemberController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서블릿 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76875" y="1521394"/>
            <a:ext cx="5660029" cy="5267032"/>
            <a:chOff x="1376875" y="1521394"/>
            <a:chExt cx="5660029" cy="5267032"/>
          </a:xfrm>
        </p:grpSpPr>
        <p:grpSp>
          <p:nvGrpSpPr>
            <p:cNvPr id="5" name="그룹 4"/>
            <p:cNvGrpSpPr/>
            <p:nvPr/>
          </p:nvGrpSpPr>
          <p:grpSpPr>
            <a:xfrm>
              <a:off x="1780160" y="1521394"/>
              <a:ext cx="5256744" cy="5267032"/>
              <a:chOff x="1192694" y="1757930"/>
              <a:chExt cx="6485076" cy="5616566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2694" y="1757930"/>
                <a:ext cx="6277183" cy="2806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470990" y="4428324"/>
                <a:ext cx="11628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j-ea"/>
                    <a:ea typeface="+mj-ea"/>
                  </a:rPr>
                  <a:t>...</a:t>
                </a:r>
                <a:endParaRPr lang="ko-KR" altLang="en-US" sz="1200" dirty="0">
                  <a:latin typeface="+mj-ea"/>
                  <a:ea typeface="+mj-ea"/>
                </a:endParaRPr>
              </a:p>
            </p:txBody>
          </p:sp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2694" y="4675505"/>
                <a:ext cx="6485076" cy="269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3" name="직선 연결선 12"/>
            <p:cNvCxnSpPr/>
            <p:nvPr/>
          </p:nvCxnSpPr>
          <p:spPr>
            <a:xfrm>
              <a:off x="2148370" y="4350026"/>
              <a:ext cx="41204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76875" y="4207660"/>
              <a:ext cx="710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private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D0C012-EB99-44F8-8083-6CEFEB936609}"/>
              </a:ext>
            </a:extLst>
          </p:cNvPr>
          <p:cNvSpPr txBox="1"/>
          <p:nvPr/>
        </p:nvSpPr>
        <p:spPr>
          <a:xfrm>
            <a:off x="3248187" y="2135322"/>
            <a:ext cx="3313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맵핑이름을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member170101</a:t>
            </a:r>
            <a:r>
              <a:rPr lang="ko-KR" altLang="en-US" sz="1200" b="1" dirty="0">
                <a:solidFill>
                  <a:srgbClr val="FF0000"/>
                </a:solidFill>
              </a:rPr>
              <a:t>로 설정하세요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AE87D-59F2-4001-A43D-E953E3C28326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6F2AE7-54EB-4A0D-918A-66E569C26992}"/>
              </a:ext>
            </a:extLst>
          </p:cNvPr>
          <p:cNvCxnSpPr/>
          <p:nvPr/>
        </p:nvCxnSpPr>
        <p:spPr>
          <a:xfrm>
            <a:off x="2709133" y="2331881"/>
            <a:ext cx="41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15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37" y="1474217"/>
            <a:ext cx="6653937" cy="499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27656" y="5174172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66740" y="4943339"/>
            <a:ext cx="516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자바스크립트로 위의 코드로 포워드 했으므로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아래의  </a:t>
            </a:r>
            <a:r>
              <a:rPr lang="en-US" altLang="ko-KR" sz="1200" dirty="0">
                <a:solidFill>
                  <a:srgbClr val="0000FF"/>
                </a:solidFill>
              </a:rPr>
              <a:t>dispatcher</a:t>
            </a:r>
            <a:r>
              <a:rPr lang="ko-KR" altLang="en-US" sz="1200" dirty="0">
                <a:solidFill>
                  <a:srgbClr val="0000FF"/>
                </a:solidFill>
              </a:rPr>
              <a:t>를 이용한</a:t>
            </a:r>
            <a:endParaRPr lang="en-US" altLang="ko-KR" sz="1200" dirty="0">
              <a:solidFill>
                <a:srgbClr val="0000FF"/>
              </a:solidFill>
            </a:endParaRPr>
          </a:p>
          <a:p>
            <a:r>
              <a:rPr lang="ko-KR" altLang="en-US" sz="1200" dirty="0">
                <a:solidFill>
                  <a:srgbClr val="0000FF"/>
                </a:solidFill>
              </a:rPr>
              <a:t>포워딩을 수행하지 않도록 프로그램을 종료시킵니다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093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348" y="1470991"/>
            <a:ext cx="787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답글 쓰기는 새 글 쓰기와 동일하게 </a:t>
            </a:r>
            <a:r>
              <a:rPr lang="en-US" altLang="ko-KR" sz="1200" dirty="0">
                <a:latin typeface="+mj-ea"/>
                <a:ea typeface="+mj-ea"/>
              </a:rPr>
              <a:t>BoardDAO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insertNewArticle() </a:t>
            </a:r>
            <a:r>
              <a:rPr lang="ko-KR" altLang="en-US" sz="1200" dirty="0">
                <a:latin typeface="+mj-ea"/>
                <a:ea typeface="+mj-ea"/>
              </a:rPr>
              <a:t>메서드를 이용합니다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BoardService </a:t>
            </a:r>
            <a:r>
              <a:rPr lang="ko-KR" altLang="en-US" sz="1200" dirty="0">
                <a:latin typeface="+mj-ea"/>
                <a:ea typeface="+mj-ea"/>
              </a:rPr>
              <a:t>클래스를 다음과 같이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3" y="2047020"/>
            <a:ext cx="6661496" cy="114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093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51113"/>
            <a:ext cx="773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글 상세창</a:t>
            </a:r>
            <a:r>
              <a:rPr lang="en-US" altLang="ko-KR" sz="1200" dirty="0">
                <a:latin typeface="+mj-ea"/>
                <a:ea typeface="+mj-ea"/>
              </a:rPr>
              <a:t>(viewArticle.jsp)</a:t>
            </a:r>
            <a:r>
              <a:rPr lang="ko-KR" altLang="en-US" sz="1200" dirty="0">
                <a:latin typeface="+mj-ea"/>
                <a:ea typeface="+mj-ea"/>
              </a:rPr>
              <a:t>에서 답글쓰기를 클릭하면 </a:t>
            </a:r>
            <a:r>
              <a:rPr lang="en-US" altLang="ko-KR" sz="1200" dirty="0">
                <a:latin typeface="+mj-ea"/>
                <a:ea typeface="+mj-ea"/>
              </a:rPr>
              <a:t>fn_reply_form() </a:t>
            </a:r>
            <a:r>
              <a:rPr lang="ko-KR" altLang="en-US" sz="1200" dirty="0">
                <a:latin typeface="+mj-ea"/>
                <a:ea typeface="+mj-ea"/>
              </a:rPr>
              <a:t>함수를 호출하면서 글 번호와 요청명을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함께 전달합니다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9" y="1912776"/>
            <a:ext cx="6390860" cy="484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093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20687"/>
            <a:ext cx="785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답글을 입력한 후 컨트롤러에 </a:t>
            </a:r>
            <a:r>
              <a:rPr lang="en-US" altLang="ko-KR" sz="1200" dirty="0">
                <a:latin typeface="+mj-ea"/>
                <a:ea typeface="+mj-ea"/>
              </a:rPr>
              <a:t>/board/addReply.do</a:t>
            </a:r>
            <a:r>
              <a:rPr lang="ko-KR" altLang="en-US" sz="1200" dirty="0">
                <a:latin typeface="+mj-ea"/>
                <a:ea typeface="+mj-ea"/>
              </a:rPr>
              <a:t>로 요청하도록 </a:t>
            </a:r>
            <a:r>
              <a:rPr lang="en-US" altLang="ko-KR" sz="1200" dirty="0">
                <a:latin typeface="+mj-ea"/>
                <a:ea typeface="+mj-ea"/>
              </a:rPr>
              <a:t>replyForm.jsp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44826" y="1797686"/>
            <a:ext cx="7593495" cy="4539803"/>
            <a:chOff x="767475" y="1797686"/>
            <a:chExt cx="8376524" cy="5544952"/>
          </a:xfrm>
        </p:grpSpPr>
        <p:pic>
          <p:nvPicPr>
            <p:cNvPr id="136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5" y="1797686"/>
              <a:ext cx="7514397" cy="1115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574" y="2913513"/>
              <a:ext cx="7972425" cy="442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093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0" y="1470134"/>
            <a:ext cx="7122158" cy="445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03" y="1589612"/>
            <a:ext cx="6833205" cy="274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332491"/>
            <a:ext cx="737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/board/listArticle.do</a:t>
            </a:r>
            <a:r>
              <a:rPr lang="ko-KR" altLang="en-US" sz="1200" dirty="0">
                <a:latin typeface="+mj-ea"/>
                <a:ea typeface="+mj-ea"/>
              </a:rPr>
              <a:t>로 요청하여 게시글 중에 부모 글을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2348" y="1784074"/>
            <a:ext cx="596348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234455"/>
            <a:ext cx="6798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글 상세창에서 답글쓰기를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39" y="1511454"/>
            <a:ext cx="4631207" cy="4857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965" y="5466522"/>
            <a:ext cx="516835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21296"/>
            <a:ext cx="76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“상품평입니다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r>
              <a:rPr lang="ko-KR" altLang="en-US" sz="1200" dirty="0">
                <a:latin typeface="+mj-ea"/>
                <a:ea typeface="+mj-ea"/>
              </a:rPr>
              <a:t>에 대한 답글</a:t>
            </a:r>
            <a:r>
              <a:rPr lang="en-US" altLang="ko-KR" sz="1200" dirty="0">
                <a:latin typeface="+mj-ea"/>
                <a:ea typeface="+mj-ea"/>
              </a:rPr>
              <a:t>(“</a:t>
            </a:r>
            <a:r>
              <a:rPr lang="ko-KR" altLang="en-US" sz="1200" dirty="0">
                <a:latin typeface="+mj-ea"/>
                <a:ea typeface="+mj-ea"/>
              </a:rPr>
              <a:t>이용 후기입니다</a:t>
            </a:r>
            <a:r>
              <a:rPr lang="en-US" altLang="ko-KR" sz="1200" dirty="0">
                <a:latin typeface="+mj-ea"/>
                <a:ea typeface="+mj-ea"/>
              </a:rPr>
              <a:t>.”)</a:t>
            </a:r>
            <a:r>
              <a:rPr lang="ko-KR" altLang="en-US" sz="1200" dirty="0">
                <a:latin typeface="+mj-ea"/>
                <a:ea typeface="+mj-ea"/>
              </a:rPr>
              <a:t>을 작성한 후 답글반영하기를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69" y="1698295"/>
            <a:ext cx="5924114" cy="42525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95330" y="4641574"/>
            <a:ext cx="59634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70991"/>
            <a:ext cx="716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ko-KR" altLang="en-US" sz="1200" dirty="0">
                <a:latin typeface="+mj-ea"/>
                <a:ea typeface="+mj-ea"/>
              </a:rPr>
              <a:t>작성한 답글의 내용을 한 번 더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70" y="1747990"/>
            <a:ext cx="4681693" cy="48515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077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41174"/>
            <a:ext cx="7384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10. </a:t>
            </a:r>
            <a:r>
              <a:rPr lang="ko-KR" altLang="en-US" sz="1200" dirty="0">
                <a:latin typeface="+mj-ea"/>
                <a:ea typeface="+mj-ea"/>
              </a:rPr>
              <a:t>글 목록을 보면 답글이 추가된 것을 볼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3" y="1718173"/>
            <a:ext cx="8635012" cy="294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32652" y="2136913"/>
            <a:ext cx="1311965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21296"/>
            <a:ext cx="733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MemberDAO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10570" y="1698295"/>
            <a:ext cx="6714504" cy="5014135"/>
            <a:chOff x="844826" y="1698295"/>
            <a:chExt cx="6714504" cy="501413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65" y="1698295"/>
              <a:ext cx="6704565" cy="175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26" y="3370847"/>
              <a:ext cx="5402747" cy="334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631C9F-4484-47D4-B7A6-2927DD1AD655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2126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756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11. </a:t>
            </a:r>
            <a:r>
              <a:rPr lang="ko-KR" altLang="en-US" sz="1200" dirty="0">
                <a:latin typeface="+mj-ea"/>
                <a:ea typeface="+mj-ea"/>
              </a:rPr>
              <a:t>또한 답글에 추가한 이미지도 폴더에 저장됩니다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4" y="1747990"/>
            <a:ext cx="6859242" cy="423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70783" y="3359426"/>
            <a:ext cx="795130" cy="8945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17.4.7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페이징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9" y="1787933"/>
            <a:ext cx="7781606" cy="33111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43809" y="4492487"/>
            <a:ext cx="3389243" cy="3379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5608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496917"/>
            <a:ext cx="476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페이징 기능 구현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556" y="4725164"/>
            <a:ext cx="8219661" cy="180049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하단에 보이는 숫자는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페이지 번호</a:t>
            </a:r>
            <a:r>
              <a:rPr lang="ko-KR" altLang="en-US" sz="1200" dirty="0">
                <a:latin typeface="+mj-ea"/>
                <a:ea typeface="+mj-ea"/>
              </a:rPr>
              <a:t>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한 페이지마다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개의 글이 표시되고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이 </a:t>
            </a:r>
            <a:r>
              <a:rPr lang="ko-KR" altLang="en-US" sz="1400" b="1" dirty="0">
                <a:solidFill>
                  <a:srgbClr val="0000FF"/>
                </a:solidFill>
                <a:latin typeface="+mj-ea"/>
                <a:ea typeface="+mj-ea"/>
              </a:rPr>
              <a:t>페이지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개가 모여 한 개의 </a:t>
            </a:r>
            <a:r>
              <a:rPr lang="ko-KR" altLang="en-US" sz="1400" b="1" dirty="0">
                <a:solidFill>
                  <a:srgbClr val="0000FF"/>
                </a:solidFill>
                <a:latin typeface="+mj-ea"/>
                <a:ea typeface="+mj-ea"/>
              </a:rPr>
              <a:t>섹션</a:t>
            </a:r>
            <a:r>
              <a:rPr lang="en-US" altLang="ko-KR" sz="1400" b="1" dirty="0">
                <a:solidFill>
                  <a:srgbClr val="0000FF"/>
                </a:solidFill>
                <a:latin typeface="+mj-ea"/>
                <a:ea typeface="+mj-ea"/>
              </a:rPr>
              <a:t>(section)</a:t>
            </a:r>
            <a:r>
              <a:rPr lang="ko-KR" altLang="en-US" sz="1200" dirty="0">
                <a:latin typeface="+mj-ea"/>
                <a:ea typeface="+mj-ea"/>
              </a:rPr>
              <a:t>이 됨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섹션 하나는 첫 번째 페이지부터 열 번째 페이지임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두 번째 섹션은 열한 번째 페이지부터 스무 번째 페이지까지임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따라서 사용자가 글 목록 페이지에서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[2]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를 클릭하면 브라우저는 서버에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section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값으로는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을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b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</a:b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pageNum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값으로는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를 전송함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938" y="1773916"/>
            <a:ext cx="6430617" cy="2414077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252828" y="2980953"/>
            <a:ext cx="2077085" cy="433333"/>
          </a:xfrm>
          <a:prstGeom prst="wedgeRectCallout">
            <a:avLst>
              <a:gd name="adj1" fmla="val -75623"/>
              <a:gd name="adj2" fmla="val 4419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ko-KR" sz="1000" b="1" kern="100" dirty="0">
                <a:solidFill>
                  <a:srgbClr val="000000"/>
                </a:solidFill>
                <a:effectLst/>
                <a:cs typeface="Times New Roman"/>
              </a:rPr>
              <a:t>한 개의 섹션은</a:t>
            </a:r>
            <a:r>
              <a:rPr lang="en-US" sz="1000" b="1" kern="100" dirty="0">
                <a:solidFill>
                  <a:srgbClr val="000000"/>
                </a:solidFill>
                <a:effectLst/>
                <a:cs typeface="Times New Roman"/>
              </a:rPr>
              <a:t> 10</a:t>
            </a:r>
            <a:r>
              <a:rPr lang="ko-KR" sz="1000" b="1" kern="100" dirty="0">
                <a:solidFill>
                  <a:srgbClr val="000000"/>
                </a:solidFill>
                <a:effectLst/>
                <a:cs typeface="Times New Roman"/>
              </a:rPr>
              <a:t>개 페이지로 이루어집니다</a:t>
            </a:r>
            <a:r>
              <a:rPr lang="en-US" sz="1000" b="1" kern="100" dirty="0">
                <a:solidFill>
                  <a:srgbClr val="000000"/>
                </a:solidFill>
                <a:effectLst/>
                <a:cs typeface="Times New Roman"/>
              </a:rPr>
              <a:t>.</a:t>
            </a:r>
            <a:endParaRPr lang="ko-KR" sz="1000" kern="100" dirty="0">
              <a:effectLst/>
              <a:cs typeface="Times New Roman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9487" y="3414286"/>
            <a:ext cx="1485899" cy="1737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99219-BE18-41A2-88D3-6DDF902B98B2}"/>
              </a:ext>
            </a:extLst>
          </p:cNvPr>
          <p:cNvSpPr txBox="1"/>
          <p:nvPr/>
        </p:nvSpPr>
        <p:spPr>
          <a:xfrm>
            <a:off x="0" y="147677"/>
            <a:ext cx="771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고려사항</a:t>
            </a:r>
            <a:r>
              <a:rPr lang="en-US" altLang="ko-KR" dirty="0"/>
              <a:t>: </a:t>
            </a:r>
            <a:r>
              <a:rPr lang="ko-KR" altLang="en-US" dirty="0"/>
              <a:t>한페이지에 표시되는 행수</a:t>
            </a:r>
            <a:r>
              <a:rPr lang="en-US" altLang="ko-KR" dirty="0"/>
              <a:t>, </a:t>
            </a:r>
            <a:r>
              <a:rPr lang="ko-KR" altLang="en-US" dirty="0"/>
              <a:t>표시되는 페이지 번호 개수</a:t>
            </a:r>
            <a:r>
              <a:rPr lang="en-US" altLang="ko-KR" dirty="0"/>
              <a:t>, </a:t>
            </a:r>
            <a:r>
              <a:rPr lang="ko-KR" altLang="en-US" dirty="0" err="1"/>
              <a:t>총행개수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4274" y="1357917"/>
            <a:ext cx="5947730" cy="5500083"/>
            <a:chOff x="1324274" y="1357917"/>
            <a:chExt cx="5947730" cy="5500083"/>
          </a:xfrm>
        </p:grpSpPr>
        <p:grpSp>
          <p:nvGrpSpPr>
            <p:cNvPr id="3" name="그룹 2"/>
            <p:cNvGrpSpPr/>
            <p:nvPr/>
          </p:nvGrpSpPr>
          <p:grpSpPr>
            <a:xfrm>
              <a:off x="1324274" y="1357917"/>
              <a:ext cx="5947730" cy="5500083"/>
              <a:chOff x="1055977" y="1570383"/>
              <a:chExt cx="6720553" cy="6255457"/>
            </a:xfrm>
          </p:grpSpPr>
          <p:pic>
            <p:nvPicPr>
              <p:cNvPr id="1464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977" y="1570383"/>
                <a:ext cx="6669097" cy="2932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818" y="4503048"/>
                <a:ext cx="6503712" cy="3322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604979" y="5720316"/>
              <a:ext cx="40403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))</a:t>
              </a:r>
              <a:endParaRPr lang="ko-KR" altLang="en-US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28189" y="1792906"/>
            <a:ext cx="457403" cy="2038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583" y="1540565"/>
            <a:ext cx="5923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서브쿼리문의 실행 순서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583" y="1817564"/>
            <a:ext cx="7364895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기존 계층형 구조로 글 목록을 일단 조회함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그 결과에 대해 다시 </a:t>
            </a:r>
            <a:r>
              <a:rPr lang="en-US" altLang="ko-KR" sz="1200" dirty="0">
                <a:latin typeface="+mj-ea"/>
                <a:ea typeface="+mj-ea"/>
              </a:rPr>
              <a:t>ROWNUM(recNum)</a:t>
            </a:r>
            <a:r>
              <a:rPr lang="ko-KR" altLang="en-US" sz="1200" dirty="0">
                <a:latin typeface="+mj-ea"/>
                <a:ea typeface="+mj-ea"/>
              </a:rPr>
              <a:t>이 표시되도록 서브 쿼리문을 이용해 다시 한번 조회함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+mj-ea"/>
                <a:ea typeface="+mj-ea"/>
              </a:rPr>
              <a:t>ROWNUM</a:t>
            </a:r>
            <a:r>
              <a:rPr lang="ko-KR" altLang="en-US" sz="1200" dirty="0">
                <a:latin typeface="+mj-ea"/>
                <a:ea typeface="+mj-ea"/>
              </a:rPr>
              <a:t>이 표시된 두 번째 결과에서 </a:t>
            </a:r>
            <a:r>
              <a:rPr lang="en-US" altLang="ko-KR" sz="1200" dirty="0">
                <a:latin typeface="+mj-ea"/>
                <a:ea typeface="+mj-ea"/>
              </a:rPr>
              <a:t>section</a:t>
            </a:r>
            <a:r>
              <a:rPr lang="ko-KR" altLang="en-US" sz="1200" dirty="0">
                <a:latin typeface="+mj-ea"/>
                <a:ea typeface="+mj-ea"/>
              </a:rPr>
              <a:t>과 </a:t>
            </a:r>
            <a:r>
              <a:rPr lang="en-US" altLang="ko-KR" sz="1200" dirty="0">
                <a:latin typeface="+mj-ea"/>
                <a:ea typeface="+mj-ea"/>
              </a:rPr>
              <a:t>pageNum</a:t>
            </a:r>
            <a:r>
              <a:rPr lang="ko-KR" altLang="en-US" sz="1200" dirty="0">
                <a:latin typeface="+mj-ea"/>
                <a:ea typeface="+mj-ea"/>
              </a:rPr>
              <a:t>으로 계산된 </a:t>
            </a:r>
            <a:r>
              <a:rPr lang="en-US" altLang="ko-KR" sz="1200" dirty="0">
                <a:latin typeface="+mj-ea"/>
                <a:ea typeface="+mj-ea"/>
              </a:rPr>
              <a:t>where</a:t>
            </a:r>
            <a:r>
              <a:rPr lang="ko-KR" altLang="en-US" sz="1200" dirty="0">
                <a:latin typeface="+mj-ea"/>
                <a:ea typeface="+mj-ea"/>
              </a:rPr>
              <a:t>절의 </a:t>
            </a:r>
            <a:r>
              <a:rPr lang="en-US" altLang="ko-KR" sz="1200" dirty="0">
                <a:latin typeface="+mj-ea"/>
                <a:ea typeface="+mj-ea"/>
              </a:rPr>
              <a:t>between </a:t>
            </a:r>
            <a:r>
              <a:rPr lang="ko-KR" altLang="en-US" sz="1200" dirty="0">
                <a:latin typeface="+mj-ea"/>
                <a:ea typeface="+mj-ea"/>
              </a:rPr>
              <a:t>연산자 사이의 값에 해당하는 </a:t>
            </a:r>
            <a:r>
              <a:rPr lang="en-US" altLang="ko-KR" sz="1200" dirty="0">
                <a:latin typeface="+mj-ea"/>
                <a:ea typeface="+mj-ea"/>
              </a:rPr>
              <a:t>ROWNUM</a:t>
            </a:r>
            <a:r>
              <a:rPr lang="ko-KR" altLang="en-US" sz="1200" dirty="0">
                <a:latin typeface="+mj-ea"/>
                <a:ea typeface="+mj-ea"/>
              </a:rPr>
              <a:t>이 있는 레코드들만 최종적으로 조회함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4583" y="3750889"/>
            <a:ext cx="7177829" cy="1675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64703" y="3428999"/>
            <a:ext cx="594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  <a:ea typeface="+mj-ea"/>
              </a:rPr>
              <a:t>section </a:t>
            </a:r>
            <a:r>
              <a:rPr lang="ko-KR" altLang="ko-KR" sz="1200" b="1" dirty="0">
                <a:latin typeface="+mj-ea"/>
                <a:ea typeface="+mj-ea"/>
              </a:rPr>
              <a:t>값이</a:t>
            </a:r>
            <a:r>
              <a:rPr lang="en-US" altLang="ko-KR" sz="1200" b="1" dirty="0">
                <a:latin typeface="+mj-ea"/>
                <a:ea typeface="+mj-ea"/>
              </a:rPr>
              <a:t> 1</a:t>
            </a:r>
            <a:r>
              <a:rPr lang="ko-KR" altLang="ko-KR" sz="1200" b="1" dirty="0">
                <a:latin typeface="+mj-ea"/>
                <a:ea typeface="+mj-ea"/>
              </a:rPr>
              <a:t>이고</a:t>
            </a:r>
            <a:r>
              <a:rPr lang="en-US" altLang="ko-KR" sz="1200" b="1" dirty="0">
                <a:latin typeface="+mj-ea"/>
                <a:ea typeface="+mj-ea"/>
              </a:rPr>
              <a:t> pageNum</a:t>
            </a:r>
            <a:r>
              <a:rPr lang="ko-KR" altLang="ko-KR" sz="1200" b="1" dirty="0">
                <a:latin typeface="+mj-ea"/>
                <a:ea typeface="+mj-ea"/>
              </a:rPr>
              <a:t>이</a:t>
            </a:r>
            <a:r>
              <a:rPr lang="en-US" altLang="ko-KR" sz="1200" b="1" dirty="0">
                <a:latin typeface="+mj-ea"/>
                <a:ea typeface="+mj-ea"/>
              </a:rPr>
              <a:t> 1</a:t>
            </a:r>
            <a:r>
              <a:rPr lang="ko-KR" altLang="ko-KR" sz="1200" b="1" dirty="0">
                <a:latin typeface="+mj-ea"/>
                <a:ea typeface="+mj-ea"/>
              </a:rPr>
              <a:t>인 경우 조회된 글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8DC-2932-4C5A-A5FE-63FB8E1C615E}"/>
              </a:ext>
            </a:extLst>
          </p:cNvPr>
          <p:cNvSpPr txBox="1"/>
          <p:nvPr/>
        </p:nvSpPr>
        <p:spPr>
          <a:xfrm>
            <a:off x="505119" y="149784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latin typeface="+mj-ea"/>
                <a:ea typeface="+mj-ea"/>
              </a:rPr>
              <a:t>sec03.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brd08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WebContents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</a:rPr>
              <a:t>board08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폴더</a:t>
            </a:r>
            <a:r>
              <a:rPr lang="ko-KR" altLang="en-US" sz="1200" dirty="0">
                <a:latin typeface="+mj-ea"/>
                <a:ea typeface="+mj-ea"/>
              </a:rPr>
              <a:t>를 만들고 관련된 클래스 파일과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</a:t>
            </a:r>
            <a:r>
              <a:rPr lang="en-US" altLang="ko-KR" sz="1200" dirty="0">
                <a:latin typeface="+mj-ea"/>
              </a:rPr>
              <a:t>sec03.brd07 </a:t>
            </a:r>
            <a:r>
              <a:rPr lang="ko-KR" altLang="en-US" sz="1200" dirty="0">
                <a:latin typeface="+mj-ea"/>
              </a:rPr>
              <a:t>패키지와</a:t>
            </a:r>
            <a:r>
              <a:rPr lang="en-US" altLang="ko-KR" sz="1200" dirty="0">
                <a:latin typeface="+mj-ea"/>
              </a:rPr>
              <a:t> board07 </a:t>
            </a:r>
            <a:r>
              <a:rPr lang="ko-KR" altLang="en-US" sz="1200" dirty="0">
                <a:latin typeface="+mj-ea"/>
              </a:rPr>
              <a:t>폴더의 파일</a:t>
            </a:r>
            <a:r>
              <a:rPr lang="ko-KR" altLang="en-US" sz="1200" dirty="0">
                <a:latin typeface="+mj-ea"/>
                <a:ea typeface="+mj-ea"/>
              </a:rPr>
              <a:t>을 복사해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388" y="1440525"/>
            <a:ext cx="761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89" y="1800383"/>
            <a:ext cx="6880985" cy="208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542568"/>
            <a:ext cx="6460435" cy="521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69" y="1391479"/>
            <a:ext cx="762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BoardService </a:t>
            </a:r>
            <a:r>
              <a:rPr lang="ko-KR" altLang="en-US" sz="1200" dirty="0">
                <a:latin typeface="+mj-ea"/>
                <a:ea typeface="+mj-ea"/>
              </a:rPr>
              <a:t>클래스에서는 페이징 기능에 필요한 글 목록과 전체 글 수를 각각 조회할 수 있도록 다음과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같이 구현합니다</a:t>
            </a:r>
            <a:r>
              <a:rPr lang="en-US" altLang="ko-KR" sz="1200" dirty="0">
                <a:latin typeface="+mj-ea"/>
                <a:ea typeface="+mj-ea"/>
              </a:rPr>
              <a:t>. HashMap</a:t>
            </a:r>
            <a:r>
              <a:rPr lang="ko-KR" altLang="en-US" sz="1200" dirty="0">
                <a:latin typeface="+mj-ea"/>
                <a:ea typeface="+mj-ea"/>
              </a:rPr>
              <a:t>을 생성한 후 조회한 두 정보를 각각 속성으로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15009" y="1853144"/>
            <a:ext cx="7605299" cy="4669528"/>
            <a:chOff x="385233" y="1785938"/>
            <a:chExt cx="8373005" cy="5209347"/>
          </a:xfrm>
        </p:grpSpPr>
        <p:pic>
          <p:nvPicPr>
            <p:cNvPr id="151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63" y="1785938"/>
              <a:ext cx="8372475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33" y="5052185"/>
              <a:ext cx="8239125" cy="194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1881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48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BoardDAO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전달받은 </a:t>
            </a:r>
            <a:r>
              <a:rPr lang="en-US" altLang="ko-KR" sz="1200" dirty="0">
                <a:latin typeface="+mj-ea"/>
                <a:ea typeface="+mj-ea"/>
              </a:rPr>
              <a:t>section</a:t>
            </a:r>
            <a:r>
              <a:rPr lang="ko-KR" altLang="en-US" sz="1200" dirty="0">
                <a:latin typeface="+mj-ea"/>
                <a:ea typeface="+mj-ea"/>
              </a:rPr>
              <a:t>과 </a:t>
            </a:r>
            <a:r>
              <a:rPr lang="en-US" altLang="ko-KR" sz="1200" dirty="0">
                <a:latin typeface="+mj-ea"/>
                <a:ea typeface="+mj-ea"/>
              </a:rPr>
              <a:t>pageNum </a:t>
            </a:r>
            <a:r>
              <a:rPr lang="ko-KR" altLang="en-US" sz="1200" dirty="0">
                <a:latin typeface="+mj-ea"/>
                <a:ea typeface="+mj-ea"/>
              </a:rPr>
              <a:t>값을 이용해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문으로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조회합니다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4274" y="1878430"/>
            <a:ext cx="5627917" cy="4998151"/>
            <a:chOff x="1324274" y="1878430"/>
            <a:chExt cx="5627917" cy="4998151"/>
          </a:xfrm>
        </p:grpSpPr>
        <p:pic>
          <p:nvPicPr>
            <p:cNvPr id="152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274" y="1878430"/>
              <a:ext cx="5627917" cy="4800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11291" y="6599582"/>
              <a:ext cx="1240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984973" y="1234455"/>
            <a:ext cx="5079402" cy="5508816"/>
            <a:chOff x="1500808" y="1115185"/>
            <a:chExt cx="5635994" cy="6195806"/>
          </a:xfrm>
        </p:grpSpPr>
        <p:grpSp>
          <p:nvGrpSpPr>
            <p:cNvPr id="5" name="그룹 4"/>
            <p:cNvGrpSpPr/>
            <p:nvPr/>
          </p:nvGrpSpPr>
          <p:grpSpPr>
            <a:xfrm>
              <a:off x="1500808" y="1115185"/>
              <a:ext cx="5635994" cy="5297557"/>
              <a:chOff x="1324274" y="1184760"/>
              <a:chExt cx="5991433" cy="5673240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4274" y="1420083"/>
                <a:ext cx="5991433" cy="54379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344152" y="1184760"/>
                <a:ext cx="15878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...</a:t>
                </a:r>
                <a:endParaRPr lang="ko-KR" altLang="en-US" sz="1200" dirty="0"/>
              </a:p>
            </p:txBody>
          </p:sp>
        </p:grp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63" y="6412742"/>
              <a:ext cx="1796498" cy="898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5EBC137-AE86-4C81-98EE-0D213676FB65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2126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30" y="1324114"/>
            <a:ext cx="6055209" cy="47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371600"/>
            <a:ext cx="759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이제 화면을 구현하는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페이지인 </a:t>
            </a:r>
            <a:r>
              <a:rPr lang="en-US" altLang="ko-KR" sz="1200" dirty="0">
                <a:latin typeface="+mj-ea"/>
                <a:ea typeface="+mj-ea"/>
              </a:rPr>
              <a:t>listArticles.jsp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전체 글 수 </a:t>
            </a:r>
            <a:r>
              <a:rPr lang="en-US" altLang="ko-KR" sz="1200" dirty="0">
                <a:latin typeface="+mj-ea"/>
                <a:ea typeface="+mj-ea"/>
              </a:rPr>
              <a:t>(totArticles)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100</a:t>
            </a:r>
            <a:r>
              <a:rPr lang="ko-KR" altLang="en-US" sz="1200" dirty="0">
                <a:latin typeface="+mj-ea"/>
                <a:ea typeface="+mj-ea"/>
              </a:rPr>
              <a:t>개를 넘는 경우</a:t>
            </a:r>
            <a:r>
              <a:rPr lang="en-US" altLang="ko-KR" sz="1200" dirty="0">
                <a:latin typeface="+mj-ea"/>
                <a:ea typeface="+mj-ea"/>
              </a:rPr>
              <a:t>, 100</a:t>
            </a:r>
            <a:r>
              <a:rPr lang="ko-KR" altLang="en-US" sz="1200" dirty="0">
                <a:latin typeface="+mj-ea"/>
                <a:ea typeface="+mj-ea"/>
              </a:rPr>
              <a:t>인 경우</a:t>
            </a:r>
            <a:r>
              <a:rPr lang="en-US" altLang="ko-KR" sz="1200" dirty="0">
                <a:latin typeface="+mj-ea"/>
                <a:ea typeface="+mj-ea"/>
              </a:rPr>
              <a:t>, 100</a:t>
            </a:r>
            <a:r>
              <a:rPr lang="ko-KR" altLang="en-US" sz="1200" dirty="0">
                <a:latin typeface="+mj-ea"/>
                <a:ea typeface="+mj-ea"/>
              </a:rPr>
              <a:t>개를 넘지 않는 경우로 나누어 페이지 번호를 표시하도록 구현합니다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91" y="1833265"/>
            <a:ext cx="6391483" cy="470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6" y="1533180"/>
            <a:ext cx="6581361" cy="268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66" y="1234455"/>
            <a:ext cx="5885362" cy="515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1242634"/>
            <a:ext cx="6966916" cy="561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766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165" y="1480929"/>
            <a:ext cx="778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http://localhost:8090/pro17/board/listArticles.do</a:t>
            </a:r>
            <a:r>
              <a:rPr lang="ko-KR" altLang="en-US" sz="1200" dirty="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   다음은 전체 글 수를 </a:t>
            </a:r>
            <a:r>
              <a:rPr lang="en-US" altLang="ko-KR" sz="1200" dirty="0">
                <a:latin typeface="+mj-ea"/>
                <a:ea typeface="+mj-ea"/>
              </a:rPr>
              <a:t>13</a:t>
            </a:r>
            <a:r>
              <a:rPr lang="ko-KR" altLang="en-US" sz="1200" dirty="0">
                <a:latin typeface="+mj-ea"/>
                <a:ea typeface="+mj-ea"/>
              </a:rPr>
              <a:t>으로 하여 요청한 결과입니다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(</a:t>
            </a:r>
            <a:r>
              <a:rPr lang="ko-KR" altLang="en-US" sz="1200" dirty="0">
                <a:latin typeface="+mj-ea"/>
                <a:ea typeface="+mj-ea"/>
              </a:rPr>
              <a:t>전체 글 수가 적으면 먼저 글쓰기 기능을 이용해 원하는 개수만큼 글을 추가합니다</a:t>
            </a:r>
            <a:r>
              <a:rPr lang="en-US" altLang="ko-KR" sz="1200" dirty="0">
                <a:latin typeface="+mj-ea"/>
                <a:ea typeface="+mj-ea"/>
              </a:rPr>
              <a:t>).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574" y="2256154"/>
            <a:ext cx="6555556" cy="265377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4813135" y="4283766"/>
            <a:ext cx="1704340" cy="447342"/>
          </a:xfrm>
          <a:prstGeom prst="wedgeRectCallout">
            <a:avLst>
              <a:gd name="adj1" fmla="val -65207"/>
              <a:gd name="adj2" fmla="val -9861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ko-KR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전체 글 수에 대해서 총 두 페이지가 표시됩니다</a:t>
            </a:r>
            <a:r>
              <a:rPr lang="en-US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.</a:t>
            </a:r>
            <a:endParaRPr lang="ko-KR" sz="1000" b="1" kern="100" dirty="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3241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41174"/>
            <a:ext cx="7901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여기서 두 번째 페이지인 </a:t>
            </a:r>
            <a:r>
              <a:rPr lang="en-US" altLang="ko-KR" sz="1200" dirty="0">
                <a:latin typeface="+mj-ea"/>
                <a:ea typeface="+mj-ea"/>
              </a:rPr>
              <a:t>[2]</a:t>
            </a:r>
            <a:r>
              <a:rPr lang="ko-KR" altLang="en-US" sz="1200" dirty="0">
                <a:latin typeface="+mj-ea"/>
                <a:ea typeface="+mj-ea"/>
              </a:rPr>
              <a:t>를 클릭하면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 http://localhost:8090/pro17/board/listArticles.do?section=1&amp;pageNum=2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870" y="3936542"/>
            <a:ext cx="7901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글 수를 좀 더 늘려볼까요</a:t>
            </a:r>
            <a:r>
              <a:rPr lang="en-US" altLang="ko-KR" sz="1200" dirty="0">
                <a:latin typeface="+mj-ea"/>
                <a:ea typeface="+mj-ea"/>
              </a:rPr>
              <a:t>? BoardServic </a:t>
            </a:r>
            <a:r>
              <a:rPr lang="ko-KR" altLang="en-US" sz="1200" dirty="0">
                <a:latin typeface="+mj-ea"/>
                <a:ea typeface="+mj-ea"/>
              </a:rPr>
              <a:t>클래스에서 </a:t>
            </a:r>
            <a:r>
              <a:rPr lang="en-US" altLang="ko-KR" sz="1200" dirty="0">
                <a:latin typeface="+mj-ea"/>
                <a:ea typeface="+mj-ea"/>
              </a:rPr>
              <a:t>totArticles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170</a:t>
            </a:r>
            <a:r>
              <a:rPr lang="ko-KR" altLang="en-US" sz="1200" dirty="0">
                <a:latin typeface="+mj-ea"/>
                <a:ea typeface="+mj-ea"/>
              </a:rPr>
              <a:t>으로 설정합니다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962319" y="1902839"/>
            <a:ext cx="6541724" cy="181439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942440" y="4213541"/>
            <a:ext cx="6242662" cy="1581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89043" y="5258449"/>
            <a:ext cx="3170582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3241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500809"/>
            <a:ext cx="78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ko-KR" altLang="en-US" sz="1200" dirty="0">
                <a:latin typeface="+mj-ea"/>
                <a:ea typeface="+mj-ea"/>
              </a:rPr>
              <a:t>브라우저에서 글 목록창을 출력합니다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전체 글 수가 </a:t>
            </a:r>
            <a:r>
              <a:rPr lang="en-US" altLang="ko-KR" sz="1200" dirty="0">
                <a:latin typeface="+mj-ea"/>
                <a:ea typeface="+mj-ea"/>
              </a:rPr>
              <a:t>100</a:t>
            </a:r>
            <a:r>
              <a:rPr lang="ko-KR" altLang="en-US" sz="1200" dirty="0">
                <a:latin typeface="+mj-ea"/>
                <a:ea typeface="+mj-ea"/>
              </a:rPr>
              <a:t>개를 넘으므로 </a:t>
            </a:r>
            <a:r>
              <a:rPr lang="en-US" altLang="ko-KR" sz="1200" dirty="0">
                <a:latin typeface="+mj-ea"/>
                <a:ea typeface="+mj-ea"/>
              </a:rPr>
              <a:t>next</a:t>
            </a:r>
            <a:r>
              <a:rPr lang="ko-KR" altLang="en-US" sz="1200" dirty="0">
                <a:latin typeface="+mj-ea"/>
                <a:ea typeface="+mj-ea"/>
              </a:rPr>
              <a:t>가 표시된 것을 볼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05613" y="1777808"/>
            <a:ext cx="6289100" cy="2473711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336415" y="3226767"/>
            <a:ext cx="1711325" cy="395521"/>
          </a:xfrm>
          <a:prstGeom prst="wedgeRectCallout">
            <a:avLst>
              <a:gd name="adj1" fmla="val -66144"/>
              <a:gd name="adj2" fmla="val -56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ko-KR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전체 글 수</a:t>
            </a:r>
            <a:r>
              <a:rPr lang="en-US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 100</a:t>
            </a:r>
            <a:r>
              <a:rPr lang="ko-KR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개가 넘으므로</a:t>
            </a:r>
            <a:r>
              <a:rPr lang="en-US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 next</a:t>
            </a:r>
            <a:r>
              <a:rPr lang="ko-KR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가 표시됩니다</a:t>
            </a:r>
            <a:r>
              <a:rPr lang="en-US" sz="1000" b="1" kern="100" dirty="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.</a:t>
            </a:r>
            <a:endParaRPr lang="ko-KR" sz="1000" b="1" kern="100" dirty="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32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11" y="1234455"/>
            <a:ext cx="6352397" cy="556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BC17FD-989D-403F-87FF-064CC1285FE6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21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470991"/>
            <a:ext cx="734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listMembers.jsp</a:t>
            </a:r>
            <a:r>
              <a:rPr lang="ko-KR" altLang="en-US" sz="1200" dirty="0">
                <a:latin typeface="+mj-ea"/>
                <a:ea typeface="+mj-ea"/>
              </a:rPr>
              <a:t>를 다음과 같이 작성하여 바인딩된 회원 정보를 차례대로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06" y="1747990"/>
            <a:ext cx="6309691" cy="443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3054" y="6163709"/>
            <a:ext cx="1100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...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C0341-539E-4138-BC0D-81078BCE4008}"/>
              </a:ext>
            </a:extLst>
          </p:cNvPr>
          <p:cNvSpPr txBox="1"/>
          <p:nvPr/>
        </p:nvSpPr>
        <p:spPr>
          <a:xfrm>
            <a:off x="582804" y="784652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32" y="1214645"/>
            <a:ext cx="4020429" cy="564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50E6E-8144-4772-982D-302067809B2A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16227" y="804165"/>
            <a:ext cx="74124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17.1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애플리케이션 개발 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7" y="1530626"/>
            <a:ext cx="538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웹 애플리케이션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모델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27" y="1807625"/>
            <a:ext cx="6977269" cy="116461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j-ea"/>
                <a:ea typeface="+mj-ea"/>
              </a:rPr>
              <a:t>애플리케이션 개발 시 일반적으로 많이 사용하는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표준화된 소스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구조 </a:t>
            </a:r>
            <a:r>
              <a:rPr lang="ko-KR" altLang="en-US" sz="1200" dirty="0">
                <a:latin typeface="+mj-ea"/>
                <a:ea typeface="+mj-ea"/>
              </a:rPr>
              <a:t>로서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일반적으로 </a:t>
            </a:r>
            <a:r>
              <a:rPr lang="en-US" altLang="ko-KR" sz="1200" dirty="0">
                <a:latin typeface="+mj-ea"/>
                <a:ea typeface="+mj-ea"/>
              </a:rPr>
              <a:t>MVC </a:t>
            </a:r>
            <a:r>
              <a:rPr lang="ko-KR" altLang="en-US" sz="1200" dirty="0">
                <a:latin typeface="+mj-ea"/>
                <a:ea typeface="+mj-ea"/>
              </a:rPr>
              <a:t>모델을 사용합니다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+mj-ea"/>
                <a:ea typeface="+mj-ea"/>
              </a:rPr>
              <a:t>MVC </a:t>
            </a:r>
            <a:r>
              <a:rPr lang="ko-KR" altLang="en-US" sz="1200" dirty="0">
                <a:latin typeface="+mj-ea"/>
                <a:ea typeface="+mj-ea"/>
              </a:rPr>
              <a:t>모델의 종류에는 모델</a:t>
            </a:r>
            <a:r>
              <a:rPr lang="en-US" altLang="ko-KR" sz="1200" dirty="0">
                <a:latin typeface="+mj-ea"/>
                <a:ea typeface="+mj-ea"/>
              </a:rPr>
              <a:t>1</a:t>
            </a:r>
            <a:r>
              <a:rPr lang="ko-KR" altLang="en-US" sz="1200" dirty="0">
                <a:latin typeface="+mj-ea"/>
                <a:ea typeface="+mj-ea"/>
              </a:rPr>
              <a:t>과 모델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가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77344-B9FA-4E94-89FC-F99FDF678613}"/>
              </a:ext>
            </a:extLst>
          </p:cNvPr>
          <p:cNvSpPr txBox="1"/>
          <p:nvPr/>
        </p:nvSpPr>
        <p:spPr>
          <a:xfrm>
            <a:off x="616227" y="3110752"/>
            <a:ext cx="5367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M: Model(</a:t>
            </a:r>
            <a:r>
              <a:rPr lang="ko-KR" altLang="en-US" dirty="0"/>
              <a:t>데이터 객체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Bean/VO/DTO </a:t>
            </a:r>
            <a:r>
              <a:rPr lang="ko-KR" altLang="en-US" dirty="0"/>
              <a:t>자바 클래스</a:t>
            </a:r>
            <a:r>
              <a:rPr lang="en-US" altLang="ko-KR" dirty="0"/>
              <a:t>)   </a:t>
            </a:r>
          </a:p>
          <a:p>
            <a:r>
              <a:rPr lang="en-US" altLang="ko-KR" dirty="0"/>
              <a:t>V: View(</a:t>
            </a:r>
            <a:r>
              <a:rPr lang="ko-KR" altLang="en-US" dirty="0"/>
              <a:t>사용자가 보는 결과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C: Controller(</a:t>
            </a:r>
            <a:r>
              <a:rPr lang="ko-KR" altLang="en-US" dirty="0"/>
              <a:t>흐름을 제어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289E5-423C-49F5-B704-6CB365958FBC}"/>
              </a:ext>
            </a:extLst>
          </p:cNvPr>
          <p:cNvSpPr txBox="1"/>
          <p:nvPr/>
        </p:nvSpPr>
        <p:spPr>
          <a:xfrm>
            <a:off x="797859" y="4572000"/>
            <a:ext cx="732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MVC</a:t>
            </a:r>
            <a:r>
              <a:rPr lang="ko-KR" altLang="en-US" dirty="0"/>
              <a:t> 모델</a:t>
            </a:r>
            <a:r>
              <a:rPr lang="en-US" altLang="ko-KR" dirty="0"/>
              <a:t>1: View</a:t>
            </a:r>
            <a:r>
              <a:rPr lang="ko-KR" altLang="en-US" dirty="0"/>
              <a:t>와 </a:t>
            </a:r>
            <a:r>
              <a:rPr lang="en-US" altLang="ko-KR" dirty="0"/>
              <a:t>Controller </a:t>
            </a:r>
            <a:r>
              <a:rPr lang="ko-KR" altLang="en-US" dirty="0"/>
              <a:t>기능을 하나의 </a:t>
            </a:r>
            <a:r>
              <a:rPr lang="en-US" altLang="ko-KR" dirty="0"/>
              <a:t>JSP </a:t>
            </a:r>
            <a:r>
              <a:rPr lang="ko-KR" altLang="en-US" dirty="0"/>
              <a:t>파일에 구현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MVC </a:t>
            </a:r>
            <a:r>
              <a:rPr lang="ko-KR" altLang="en-US" dirty="0"/>
              <a:t>모델</a:t>
            </a:r>
            <a:r>
              <a:rPr lang="en-US" altLang="ko-KR" dirty="0"/>
              <a:t>2: View</a:t>
            </a:r>
            <a:r>
              <a:rPr lang="ko-KR" altLang="en-US" dirty="0"/>
              <a:t>는 </a:t>
            </a:r>
            <a:r>
              <a:rPr lang="en-US" altLang="ko-KR" dirty="0"/>
              <a:t>JSP</a:t>
            </a:r>
            <a:r>
              <a:rPr lang="ko-KR" altLang="en-US" dirty="0"/>
              <a:t>로 </a:t>
            </a:r>
            <a:r>
              <a:rPr lang="en-US" altLang="ko-KR" dirty="0"/>
              <a:t>, Controller</a:t>
            </a:r>
            <a:r>
              <a:rPr lang="ko-KR" altLang="en-US" dirty="0"/>
              <a:t>는 </a:t>
            </a:r>
            <a:r>
              <a:rPr lang="ko-KR" altLang="en-US" dirty="0" err="1"/>
              <a:t>서블릿</a:t>
            </a:r>
            <a:r>
              <a:rPr lang="ko-KR" altLang="en-US" dirty="0"/>
              <a:t> 또는 </a:t>
            </a:r>
            <a:r>
              <a:rPr lang="en-US" altLang="ko-KR" dirty="0"/>
              <a:t>JSP</a:t>
            </a:r>
            <a:r>
              <a:rPr lang="ko-KR" altLang="en-US" dirty="0"/>
              <a:t>로 분리해서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9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90870"/>
            <a:ext cx="711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en-US" altLang="ko-KR" sz="1200" dirty="0">
                <a:latin typeface="+mj-ea"/>
                <a:ea typeface="+mj-ea"/>
              </a:rPr>
              <a:t>http://localhost:8080/pro17/member170101</a:t>
            </a:r>
            <a:r>
              <a:rPr lang="ko-KR" altLang="en-US" sz="1200" dirty="0">
                <a:latin typeface="+mj-ea"/>
                <a:ea typeface="+mj-ea"/>
              </a:rPr>
              <a:t> 로 요청하여 회원목록이 표시되는지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04" y="1767869"/>
            <a:ext cx="7156282" cy="2209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8D91C-596D-406D-8AA0-EA4C92AF7E4A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295296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17.3.2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추가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4827" y="1809569"/>
            <a:ext cx="3081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커맨드</a:t>
            </a:r>
            <a:r>
              <a:rPr lang="en-US" altLang="ko-KR" sz="1200" b="1" dirty="0">
                <a:latin typeface="+mj-ea"/>
                <a:ea typeface="+mj-ea"/>
              </a:rPr>
              <a:t>(Command) </a:t>
            </a:r>
            <a:r>
              <a:rPr lang="ko-KR" altLang="en-US" sz="1200" b="1" dirty="0">
                <a:latin typeface="+mj-ea"/>
                <a:ea typeface="+mj-ea"/>
              </a:rPr>
              <a:t>패턴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6526" y="2106446"/>
            <a:ext cx="6977269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j-ea"/>
                <a:ea typeface="+mj-ea"/>
              </a:rPr>
              <a:t>브라우저가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URL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패턴을 이용해 컨트롤러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서블릿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에게 수행 작업을 요청</a:t>
            </a:r>
            <a:r>
              <a:rPr lang="ko-KR" altLang="en-US" sz="1200" dirty="0">
                <a:latin typeface="+mj-ea"/>
                <a:ea typeface="+mj-ea"/>
              </a:rPr>
              <a:t>하는 방법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000FF"/>
                </a:solidFill>
              </a:rPr>
              <a:t>컨트롤러는 </a:t>
            </a:r>
            <a:r>
              <a:rPr lang="en-US" altLang="ko-KR" sz="1200" dirty="0">
                <a:solidFill>
                  <a:srgbClr val="0000FF"/>
                </a:solidFill>
              </a:rPr>
              <a:t>HttpServletRequest</a:t>
            </a:r>
            <a:r>
              <a:rPr lang="ko-KR" altLang="en-US" sz="1200" dirty="0">
                <a:solidFill>
                  <a:srgbClr val="0000FF"/>
                </a:solidFill>
              </a:rPr>
              <a:t>의 </a:t>
            </a:r>
            <a:r>
              <a:rPr lang="en-US" altLang="ko-KR" sz="1200" dirty="0">
                <a:solidFill>
                  <a:srgbClr val="0000FF"/>
                </a:solidFill>
              </a:rPr>
              <a:t>getPathInfo() </a:t>
            </a:r>
            <a:r>
              <a:rPr lang="ko-KR" altLang="en-US" sz="1200" dirty="0">
                <a:solidFill>
                  <a:srgbClr val="0000FF"/>
                </a:solidFill>
              </a:rPr>
              <a:t>메서드를 이용해</a:t>
            </a:r>
            <a:r>
              <a:rPr lang="en-US" altLang="ko-KR" sz="1200" dirty="0">
                <a:solidFill>
                  <a:srgbClr val="0000FF"/>
                </a:solidFill>
              </a:rPr>
              <a:t>,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요청명에 해당하는 </a:t>
            </a:r>
            <a:r>
              <a:rPr lang="en-US" altLang="ko-KR" sz="1200" dirty="0">
                <a:solidFill>
                  <a:srgbClr val="FF0000"/>
                </a:solidFill>
              </a:rPr>
              <a:t>URL </a:t>
            </a:r>
            <a:r>
              <a:rPr lang="ko-KR" altLang="en-US" sz="1200" dirty="0">
                <a:solidFill>
                  <a:srgbClr val="FF0000"/>
                </a:solidFill>
              </a:rPr>
              <a:t>패턴을 받아와</a:t>
            </a:r>
            <a:r>
              <a:rPr lang="ko-KR" altLang="en-US" sz="1200" dirty="0">
                <a:solidFill>
                  <a:srgbClr val="0000FF"/>
                </a:solidFill>
              </a:rPr>
              <a:t> 작업을 수행</a:t>
            </a:r>
            <a:endParaRPr lang="ko-KR" altLang="en-US" sz="12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4826" y="3221440"/>
            <a:ext cx="5466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URL </a:t>
            </a:r>
            <a:r>
              <a:rPr lang="ko-KR" altLang="en-US" sz="1200" b="1" dirty="0">
                <a:latin typeface="+mj-ea"/>
                <a:ea typeface="+mj-ea"/>
              </a:rPr>
              <a:t>패턴을 이용해 컨트롤러에 요청하는 형식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526" y="3498439"/>
            <a:ext cx="6977269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• http://localhost:8090/pro17/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member/listMembers.do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6526" y="4016571"/>
            <a:ext cx="676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/member : </a:t>
            </a:r>
            <a:r>
              <a:rPr lang="ko-KR" altLang="en-US" sz="1200" dirty="0">
                <a:latin typeface="+mj-ea"/>
                <a:ea typeface="+mj-ea"/>
              </a:rPr>
              <a:t>회원 기능을 의미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모든 기능을 포함하는 의미의 식별자를 지정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/listMembers.do : </a:t>
            </a:r>
            <a:r>
              <a:rPr lang="ko-KR" altLang="en-US" sz="1200" dirty="0">
                <a:latin typeface="+mj-ea"/>
                <a:ea typeface="+mj-ea"/>
              </a:rPr>
              <a:t>회원 기능 중 회원 조회 기능을 의미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249354" y="4725847"/>
            <a:ext cx="5850328" cy="1489809"/>
            <a:chOff x="1249354" y="4725847"/>
            <a:chExt cx="5850328" cy="1489809"/>
          </a:xfrm>
        </p:grpSpPr>
        <p:grpSp>
          <p:nvGrpSpPr>
            <p:cNvPr id="12" name="그룹 11"/>
            <p:cNvGrpSpPr/>
            <p:nvPr/>
          </p:nvGrpSpPr>
          <p:grpSpPr>
            <a:xfrm>
              <a:off x="1347635" y="5015327"/>
              <a:ext cx="5752047" cy="1200329"/>
              <a:chOff x="1309535" y="4662902"/>
              <a:chExt cx="5752047" cy="120032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309535" y="4662902"/>
                <a:ext cx="2605200" cy="1200329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/member</a:t>
                </a:r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  - /regMember.do	:</a:t>
                </a:r>
                <a:r>
                  <a:rPr lang="ko-KR" altLang="en-US" sz="1200" dirty="0"/>
                  <a:t>회원가입</a:t>
                </a:r>
                <a:endParaRPr lang="en-US" altLang="ko-KR" sz="1200" dirty="0"/>
              </a:p>
              <a:p>
                <a:r>
                  <a:rPr lang="en-US" altLang="ko-KR" sz="1200" dirty="0"/>
                  <a:t>  - /showMember.do	:</a:t>
                </a:r>
                <a:r>
                  <a:rPr lang="ko-KR" altLang="en-US" sz="1200" dirty="0"/>
                  <a:t>회원 정보 조회</a:t>
                </a:r>
                <a:endParaRPr lang="en-US" altLang="ko-KR" sz="1200" dirty="0"/>
              </a:p>
              <a:p>
                <a:r>
                  <a:rPr lang="en-US" altLang="ko-KR" sz="1200" dirty="0"/>
                  <a:t>  - /modMember.do	:</a:t>
                </a:r>
                <a:r>
                  <a:rPr lang="ko-KR" altLang="en-US" sz="1200" dirty="0"/>
                  <a:t>회원 정보 수정</a:t>
                </a:r>
                <a:endParaRPr lang="en-US" altLang="ko-KR" sz="1200" dirty="0"/>
              </a:p>
              <a:p>
                <a:r>
                  <a:rPr lang="en-US" altLang="ko-KR" sz="1200" dirty="0"/>
                  <a:t>  - /leaveMember.do	:</a:t>
                </a:r>
                <a:r>
                  <a:rPr lang="ko-KR" altLang="en-US" sz="1200" dirty="0"/>
                  <a:t>회원 탈퇴</a:t>
                </a:r>
                <a:endParaRPr lang="en-US" altLang="ko-KR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445160" y="4662902"/>
                <a:ext cx="2616422" cy="1200329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/MgrMember</a:t>
                </a:r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  -/listMember.do	:</a:t>
                </a:r>
                <a:r>
                  <a:rPr lang="ko-KR" altLang="en-US" sz="1200" dirty="0"/>
                  <a:t>회원 정보</a:t>
                </a:r>
                <a:r>
                  <a:rPr lang="en-US" altLang="ko-KR" sz="1200" dirty="0"/>
                  <a:t>-</a:t>
                </a:r>
                <a:r>
                  <a:rPr lang="ko-KR" altLang="en-US" sz="1200" dirty="0"/>
                  <a:t>조회</a:t>
                </a:r>
                <a:endParaRPr lang="en-US" altLang="ko-KR" sz="1200" dirty="0"/>
              </a:p>
              <a:p>
                <a:r>
                  <a:rPr lang="en-US" altLang="ko-KR" sz="1200" dirty="0"/>
                  <a:t>  -/addMember.do	:</a:t>
                </a:r>
                <a:r>
                  <a:rPr lang="ko-KR" altLang="en-US" sz="1200" dirty="0"/>
                  <a:t>회원 등록</a:t>
                </a:r>
                <a:endParaRPr lang="en-US" altLang="ko-KR" sz="1200" dirty="0"/>
              </a:p>
              <a:p>
                <a:r>
                  <a:rPr lang="en-US" altLang="ko-KR" sz="1200" dirty="0"/>
                  <a:t>  -/fixMember.do	:</a:t>
                </a:r>
                <a:r>
                  <a:rPr lang="ko-KR" altLang="en-US" sz="1200" dirty="0"/>
                  <a:t>회원 정보수정</a:t>
                </a:r>
                <a:endParaRPr lang="en-US" altLang="ko-KR" sz="1200" dirty="0"/>
              </a:p>
              <a:p>
                <a:r>
                  <a:rPr lang="en-US" altLang="ko-KR" sz="1200" dirty="0"/>
                  <a:t>  -/delMember	.do	:</a:t>
                </a:r>
                <a:r>
                  <a:rPr lang="ko-KR" altLang="en-US" sz="1200" dirty="0"/>
                  <a:t>회원삭제</a:t>
                </a:r>
                <a:endParaRPr lang="en-US" altLang="ko-KR" sz="1200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49354" y="4725847"/>
              <a:ext cx="2428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요청명에 대한 </a:t>
              </a:r>
              <a:r>
                <a:rPr lang="en-US" altLang="ko-KR" sz="1400" dirty="0"/>
                <a:t>URL </a:t>
              </a:r>
              <a:r>
                <a:rPr lang="ko-KR" altLang="en-US" sz="1400" dirty="0"/>
                <a:t>패턴의 예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239A98-9438-445D-90A9-E4E6F827B45D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43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5526154"/>
            <a:ext cx="8245549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회원 가입창에서 회원 정보를 입력하고 </a:t>
            </a:r>
            <a:r>
              <a:rPr lang="en-US" altLang="ko-KR" sz="1200" dirty="0">
                <a:latin typeface="+mj-ea"/>
                <a:ea typeface="+mj-ea"/>
              </a:rPr>
              <a:t>URL </a:t>
            </a:r>
            <a:r>
              <a:rPr lang="ko-KR" altLang="en-US" sz="1200" dirty="0">
                <a:latin typeface="+mj-ea"/>
                <a:ea typeface="+mj-ea"/>
              </a:rPr>
              <a:t>패턴을 </a:t>
            </a:r>
            <a:r>
              <a:rPr lang="en-US" altLang="ko-KR" sz="1200" dirty="0">
                <a:latin typeface="+mj-ea"/>
                <a:ea typeface="+mj-ea"/>
              </a:rPr>
              <a:t>/member/addMember.do</a:t>
            </a:r>
            <a:r>
              <a:rPr lang="ko-KR" altLang="en-US" sz="1200" dirty="0">
                <a:latin typeface="+mj-ea"/>
                <a:ea typeface="+mj-ea"/>
              </a:rPr>
              <a:t>로 서버에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+mj-ea"/>
                <a:ea typeface="+mj-ea"/>
              </a:rPr>
              <a:t>MemberController</a:t>
            </a:r>
            <a:r>
              <a:rPr lang="ko-KR" altLang="en-US" sz="1200" dirty="0">
                <a:latin typeface="+mj-ea"/>
                <a:ea typeface="+mj-ea"/>
              </a:rPr>
              <a:t>에서 </a:t>
            </a:r>
            <a:r>
              <a:rPr lang="en-US" altLang="ko-KR" sz="1200" dirty="0">
                <a:latin typeface="+mj-ea"/>
                <a:ea typeface="+mj-ea"/>
              </a:rPr>
              <a:t>HttpServletRequest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getPathInfo() </a:t>
            </a:r>
            <a:r>
              <a:rPr lang="ko-KR" altLang="en-US" sz="1200" dirty="0">
                <a:latin typeface="+mj-ea"/>
                <a:ea typeface="+mj-ea"/>
              </a:rPr>
              <a:t>메서드를 이용해 요청명인 </a:t>
            </a:r>
            <a:r>
              <a:rPr lang="en-US" altLang="ko-KR" sz="1200" dirty="0">
                <a:latin typeface="+mj-ea"/>
                <a:ea typeface="+mj-ea"/>
              </a:rPr>
              <a:t>/addMember.do</a:t>
            </a:r>
            <a:r>
              <a:rPr lang="ko-KR" altLang="en-US" sz="1200" dirty="0">
                <a:latin typeface="+mj-ea"/>
                <a:ea typeface="+mj-ea"/>
              </a:rPr>
              <a:t>를 받아옴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요청명에 대해 </a:t>
            </a:r>
            <a:r>
              <a:rPr lang="en-US" altLang="ko-KR" sz="1200" dirty="0">
                <a:latin typeface="+mj-ea"/>
                <a:ea typeface="+mj-ea"/>
              </a:rPr>
              <a:t>MemberDAO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addMember() </a:t>
            </a:r>
            <a:r>
              <a:rPr lang="ko-KR" altLang="en-US" sz="1200" dirty="0">
                <a:latin typeface="+mj-ea"/>
                <a:ea typeface="+mj-ea"/>
              </a:rPr>
              <a:t>메서드를 호출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+mj-ea"/>
                <a:ea typeface="+mj-ea"/>
              </a:rPr>
              <a:t>addMember() </a:t>
            </a:r>
            <a:r>
              <a:rPr lang="ko-KR" altLang="en-US" sz="1200" dirty="0">
                <a:latin typeface="+mj-ea"/>
                <a:ea typeface="+mj-ea"/>
              </a:rPr>
              <a:t>메서드에서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문으로 테이블에 회원 정보를 추가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4048" y="1234455"/>
            <a:ext cx="420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회원 등록 흐름도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74" y="1514475"/>
            <a:ext cx="6743700" cy="382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B27AA-4FA7-4896-903F-E3C25C9B550D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32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53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1" dirty="0" err="1">
                <a:latin typeface="+mj-ea"/>
                <a:ea typeface="+mj-ea"/>
              </a:rPr>
              <a:t>src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폴더 하위에 </a:t>
            </a:r>
            <a:r>
              <a:rPr lang="en-US" altLang="ko-KR" sz="1200" dirty="0">
                <a:latin typeface="+mj-ea"/>
                <a:ea typeface="+mj-ea"/>
              </a:rPr>
              <a:t>sec02.ex01 </a:t>
            </a:r>
            <a:r>
              <a:rPr lang="ko-KR" altLang="en-US" sz="1200" dirty="0">
                <a:latin typeface="+mj-ea"/>
                <a:ea typeface="+mj-ea"/>
              </a:rPr>
              <a:t>패키지를 만들고 </a:t>
            </a:r>
            <a:r>
              <a:rPr lang="en-US" altLang="ko-KR" sz="1200" dirty="0">
                <a:latin typeface="+mj-ea"/>
                <a:ea typeface="+mj-ea"/>
              </a:rPr>
              <a:t>MemberDAO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MemberVO </a:t>
            </a:r>
            <a:r>
              <a:rPr lang="ko-KR" altLang="en-US" sz="1200" dirty="0">
                <a:latin typeface="+mj-ea"/>
                <a:ea typeface="+mj-ea"/>
              </a:rPr>
              <a:t>클래스는 </a:t>
            </a:r>
            <a:r>
              <a:rPr lang="en-US" altLang="ko-KR" sz="1200" dirty="0">
                <a:latin typeface="+mj-ea"/>
                <a:ea typeface="+mj-ea"/>
              </a:rPr>
              <a:t>sec01.ex01 </a:t>
            </a:r>
            <a:r>
              <a:rPr lang="ko-KR" altLang="en-US" sz="1200" dirty="0">
                <a:latin typeface="+mj-ea"/>
                <a:ea typeface="+mj-ea"/>
              </a:rPr>
              <a:t>패키지의 것을 복사해 붙여 넣습니다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그리고 </a:t>
            </a:r>
            <a:r>
              <a:rPr lang="en-US" altLang="ko-KR" sz="1200" dirty="0">
                <a:latin typeface="+mj-ea"/>
                <a:ea typeface="+mj-ea"/>
              </a:rPr>
              <a:t>test02 </a:t>
            </a:r>
            <a:r>
              <a:rPr lang="ko-KR" altLang="en-US" sz="1200" dirty="0">
                <a:latin typeface="+mj-ea"/>
                <a:ea typeface="+mj-ea"/>
              </a:rPr>
              <a:t>폴더를 생성하여 </a:t>
            </a:r>
            <a:r>
              <a:rPr lang="en-US" altLang="ko-KR" sz="1200" dirty="0">
                <a:latin typeface="+mj-ea"/>
                <a:ea typeface="+mj-ea"/>
              </a:rPr>
              <a:t>test01 </a:t>
            </a:r>
            <a:r>
              <a:rPr lang="ko-KR" altLang="en-US" sz="1200" dirty="0">
                <a:latin typeface="+mj-ea"/>
                <a:ea typeface="+mj-ea"/>
              </a:rPr>
              <a:t>폴더의 </a:t>
            </a:r>
            <a:r>
              <a:rPr lang="en-US" altLang="ko-KR" sz="1200" dirty="0">
                <a:latin typeface="+mj-ea"/>
                <a:ea typeface="+mj-ea"/>
              </a:rPr>
              <a:t>listMembers.jsp</a:t>
            </a:r>
            <a:r>
              <a:rPr lang="ko-KR" altLang="en-US" sz="1200" dirty="0">
                <a:latin typeface="+mj-ea"/>
                <a:ea typeface="+mj-ea"/>
              </a:rPr>
              <a:t>도 복사해 </a:t>
            </a:r>
            <a:r>
              <a:rPr lang="en-US" altLang="ko-KR" sz="1200" dirty="0">
                <a:latin typeface="+mj-ea"/>
                <a:ea typeface="+mj-ea"/>
              </a:rPr>
              <a:t>test02 </a:t>
            </a:r>
            <a:r>
              <a:rPr lang="ko-KR" altLang="en-US" sz="1200" dirty="0">
                <a:latin typeface="+mj-ea"/>
                <a:ea typeface="+mj-ea"/>
              </a:rPr>
              <a:t>폴더로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37616" y="2239777"/>
            <a:ext cx="2034540" cy="2965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09A33-0A09-4656-B74E-F500AC005DA8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컨트롤러 역할을 하는 </a:t>
            </a:r>
            <a:r>
              <a:rPr lang="en-US" altLang="ko-KR" sz="1200" dirty="0">
                <a:latin typeface="+mj-ea"/>
                <a:ea typeface="+mj-ea"/>
              </a:rPr>
              <a:t>MemberController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이 컨트롤러에서는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getPathInfo()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메서드를 이용해 </a:t>
            </a:r>
            <a:r>
              <a:rPr lang="ko-KR" altLang="en-US" sz="1200" dirty="0" err="1">
                <a:solidFill>
                  <a:srgbClr val="0000FF"/>
                </a:solidFill>
                <a:latin typeface="+mj-ea"/>
                <a:ea typeface="+mj-ea"/>
              </a:rPr>
              <a:t>맵핑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-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이름이 두 단계의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URL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패턴으로 경로명을 가져옵니다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53536" y="2090722"/>
            <a:ext cx="6504954" cy="3285699"/>
            <a:chOff x="1053536" y="2090722"/>
            <a:chExt cx="6504954" cy="328569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6" y="2090722"/>
              <a:ext cx="6504954" cy="3053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02635" y="5099422"/>
              <a:ext cx="11330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F36EFA5-B56A-4C51-8AC7-2FF017C5C5ED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2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5150" y="1234455"/>
            <a:ext cx="5956834" cy="5608685"/>
            <a:chOff x="1673811" y="1234455"/>
            <a:chExt cx="5956834" cy="5608685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811" y="1234455"/>
              <a:ext cx="5956834" cy="471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961" y="5943291"/>
              <a:ext cx="5531425" cy="89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F6E720-D021-4C56-AF0E-F12C92631945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2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52" y="1510747"/>
            <a:ext cx="6589623" cy="274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B026-B12B-4A1A-940B-159834EA945A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2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11357"/>
            <a:ext cx="75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listMember.jsp</a:t>
            </a:r>
            <a:r>
              <a:rPr lang="ko-KR" altLang="en-US" sz="1200" dirty="0">
                <a:latin typeface="+mj-ea"/>
                <a:ea typeface="+mj-ea"/>
              </a:rPr>
              <a:t>에 회원 가입창으로 이동하는 </a:t>
            </a:r>
            <a:r>
              <a:rPr lang="en-US" altLang="ko-KR" sz="1200" dirty="0">
                <a:latin typeface="+mj-ea"/>
                <a:ea typeface="+mj-ea"/>
              </a:rPr>
              <a:t>&lt;a&gt; </a:t>
            </a:r>
            <a:r>
              <a:rPr lang="ko-KR" altLang="en-US" sz="1200" dirty="0">
                <a:latin typeface="+mj-ea"/>
                <a:ea typeface="+mj-ea"/>
              </a:rPr>
              <a:t>태그를 추가합니다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13" y="1688356"/>
            <a:ext cx="6792361" cy="100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CD4D64-01C6-4E1E-A1FD-D9C32E7F9FE0}"/>
              </a:ext>
            </a:extLst>
          </p:cNvPr>
          <p:cNvSpPr/>
          <p:nvPr/>
        </p:nvSpPr>
        <p:spPr>
          <a:xfrm>
            <a:off x="304801" y="2811952"/>
            <a:ext cx="8740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c:set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contextPath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pageContext.request.contextPath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70E55-09B9-4BA8-A017-861DE4BA4F83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20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510748"/>
            <a:ext cx="758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회원 가입창에서 회원 정보를 입력하고 </a:t>
            </a:r>
            <a:r>
              <a:rPr lang="en-US" altLang="ko-KR" sz="1200" dirty="0">
                <a:latin typeface="+mj-ea"/>
                <a:ea typeface="+mj-ea"/>
              </a:rPr>
              <a:t>action </a:t>
            </a:r>
            <a:r>
              <a:rPr lang="ko-KR" altLang="en-US" sz="1200" dirty="0">
                <a:latin typeface="+mj-ea"/>
                <a:ea typeface="+mj-ea"/>
              </a:rPr>
              <a:t>속성에서 </a:t>
            </a:r>
            <a:r>
              <a:rPr lang="en-US" altLang="ko-KR" sz="1200" dirty="0">
                <a:latin typeface="+mj-ea"/>
                <a:ea typeface="+mj-ea"/>
              </a:rPr>
              <a:t>/member/addMember.do</a:t>
            </a:r>
            <a:r>
              <a:rPr lang="ko-KR" altLang="en-US" sz="1200" dirty="0">
                <a:latin typeface="+mj-ea"/>
                <a:ea typeface="+mj-ea"/>
              </a:rPr>
              <a:t>로 요청하도록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memberForm.jsp</a:t>
            </a:r>
            <a:r>
              <a:rPr lang="ko-KR" altLang="en-US" sz="1200" dirty="0">
                <a:latin typeface="+mj-ea"/>
                <a:ea typeface="+mj-ea"/>
              </a:rPr>
              <a:t>를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01264" y="1972413"/>
            <a:ext cx="6415088" cy="3236671"/>
            <a:chOff x="1309986" y="1972413"/>
            <a:chExt cx="6415088" cy="3236671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986" y="1972413"/>
              <a:ext cx="6415088" cy="2959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483300" y="4932085"/>
              <a:ext cx="1259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5E79C4-E0A5-4AF7-BA8F-6D2539FF09D2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20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78495" y="1234455"/>
            <a:ext cx="4354789" cy="4737513"/>
            <a:chOff x="1878495" y="1234455"/>
            <a:chExt cx="4354789" cy="473751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495" y="1514368"/>
              <a:ext cx="4354789" cy="44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087217" y="1234455"/>
              <a:ext cx="1063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E9A149-21CE-4EED-A3E9-06F4D49CD8E1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9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108" y="2138836"/>
            <a:ext cx="7653131" cy="8876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데이터베이스 연동 같은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비즈니스 로직 작업</a:t>
            </a:r>
            <a:r>
              <a:rPr lang="ko-KR" altLang="en-US" sz="1200" dirty="0">
                <a:latin typeface="+mj-ea"/>
                <a:ea typeface="+mj-ea"/>
              </a:rPr>
              <a:t>과 그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작업 결과를 나타내주는 작업</a:t>
            </a:r>
            <a:r>
              <a:rPr lang="ko-KR" altLang="en-US" sz="1200" dirty="0">
                <a:latin typeface="+mj-ea"/>
                <a:ea typeface="+mj-ea"/>
              </a:rPr>
              <a:t>을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동일한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JSP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에서 수행</a:t>
            </a:r>
            <a:r>
              <a:rPr lang="ko-KR" altLang="en-US" sz="1200" dirty="0">
                <a:latin typeface="+mj-ea"/>
                <a:ea typeface="+mj-ea"/>
              </a:rPr>
              <a:t>함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모든 클라이언트의 요청과 비즈니스 로직 처리를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JSP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가 담당하는 구조</a:t>
            </a: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기능 구현이 쉽고 편리하지만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애플리케이션 규모가 매우 큰 경우에는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유지보수가 어려움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108" y="1878496"/>
            <a:ext cx="245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모델</a:t>
            </a:r>
            <a:r>
              <a:rPr lang="en-US" altLang="ko-KR" sz="1200" b="1" dirty="0">
                <a:latin typeface="+mj-ea"/>
                <a:ea typeface="+mj-ea"/>
              </a:rPr>
              <a:t>1 </a:t>
            </a:r>
            <a:r>
              <a:rPr lang="ko-KR" altLang="en-US" sz="1200" b="1" dirty="0">
                <a:latin typeface="+mj-ea"/>
                <a:ea typeface="+mj-ea"/>
              </a:rPr>
              <a:t>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108" y="3329609"/>
            <a:ext cx="4708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모델</a:t>
            </a:r>
            <a:r>
              <a:rPr lang="en-US" altLang="ko-KR" sz="1200" b="1" dirty="0">
                <a:latin typeface="+mj-ea"/>
                <a:ea typeface="+mj-ea"/>
              </a:rPr>
              <a:t>1</a:t>
            </a:r>
            <a:r>
              <a:rPr lang="ko-KR" altLang="en-US" sz="1200" b="1" dirty="0">
                <a:latin typeface="+mj-ea"/>
                <a:ea typeface="+mj-ea"/>
              </a:rPr>
              <a:t>로 구현한 애플리케이션 동작 방식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954087"/>
              </p:ext>
            </p:extLst>
          </p:nvPr>
        </p:nvGraphicFramePr>
        <p:xfrm>
          <a:off x="698108" y="3468108"/>
          <a:ext cx="6758688" cy="298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문서" r:id="rId3" imgW="6162993" imgH="2719142" progId="Word.Document.12">
                  <p:embed/>
                </p:oleObj>
              </mc:Choice>
              <mc:Fallback>
                <p:oleObj name="문서" r:id="rId3" imgW="6162993" imgH="2719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108" y="3468108"/>
                        <a:ext cx="6758688" cy="2982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B73BDB5-37C2-4BB3-B879-FA180C2B5B01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560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391478"/>
            <a:ext cx="808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. http://localhost:8090/pro17/member/listMember.do</a:t>
            </a:r>
            <a:r>
              <a:rPr lang="ko-KR" altLang="en-US" sz="1200" dirty="0">
                <a:latin typeface="+mj-ea"/>
                <a:ea typeface="+mj-ea"/>
              </a:rPr>
              <a:t>로 요청하여 회원 목록창이 나타나면 하단에 있는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회원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3" y="3851357"/>
            <a:ext cx="7563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회원 가입창이 나타나면 다음과 같이 새 회원 차두리의 정보를 입력하고 가입하기를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170" name="Picture 2" descr="C:\leebs\JSP\길벗 피드백\종이원고 수정 사항\13-29장\17장\그림17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66" y="4128356"/>
            <a:ext cx="2460912" cy="26637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leebs\JSP\길벗 피드백\종이원고 수정 사항\13-29장\17장\그림17-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3" y="1853140"/>
            <a:ext cx="6989948" cy="1998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0906C9-7CD9-42E6-A4E3-8EF02057A705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34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7. 6</a:t>
            </a:r>
            <a:r>
              <a:rPr lang="ko-KR" altLang="en-US" sz="1200" dirty="0">
                <a:latin typeface="+mj-ea"/>
                <a:ea typeface="+mj-ea"/>
              </a:rPr>
              <a:t>번 과정에서 등록한 새 회원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차두리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이 추가된 회원 목록창이 다시 나타납니다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9458" name="Picture 2" descr="C:\leebs\JSP\길벗 피드백\종이원고 수정 사항\13-29장\17장\그림17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3" y="1807625"/>
            <a:ext cx="6944559" cy="20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14400" y="2365513"/>
            <a:ext cx="6649278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4ECF8-7BC1-4F46-A841-3ACAED02AE86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17.3.3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수정 및 삭제 기능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009" y="1928547"/>
            <a:ext cx="408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회원 정보 수정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096" y="2205546"/>
            <a:ext cx="7235687" cy="171861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회원 목록창에서 특정 회원에 대한 수정 링크를 누르면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회원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를 이용한 회원정보 수정창이 표시됩니다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회원 정보 수정창에서 회원 정보를 수정하고 </a:t>
            </a:r>
            <a:r>
              <a:rPr lang="en-US" altLang="ko-KR" sz="1200" dirty="0">
                <a:latin typeface="+mj-ea"/>
                <a:ea typeface="+mj-ea"/>
              </a:rPr>
              <a:t>[</a:t>
            </a:r>
            <a:r>
              <a:rPr lang="ko-KR" altLang="en-US" sz="1200" dirty="0">
                <a:latin typeface="+mj-ea"/>
                <a:ea typeface="+mj-ea"/>
              </a:rPr>
              <a:t>수정하기</a:t>
            </a:r>
            <a:r>
              <a:rPr lang="en-US" altLang="ko-KR" sz="1200" dirty="0">
                <a:latin typeface="+mj-ea"/>
                <a:ea typeface="+mj-ea"/>
              </a:rPr>
              <a:t>]</a:t>
            </a:r>
            <a:r>
              <a:rPr lang="ko-KR" altLang="en-US" sz="1200" dirty="0">
                <a:latin typeface="+mj-ea"/>
                <a:ea typeface="+mj-ea"/>
              </a:rPr>
              <a:t>를 클릭해 </a:t>
            </a:r>
            <a:r>
              <a:rPr lang="en-US" altLang="ko-KR" sz="1200" dirty="0">
                <a:latin typeface="+mj-ea"/>
                <a:ea typeface="+mj-ea"/>
              </a:rPr>
              <a:t>/member/modMember.do</a:t>
            </a:r>
            <a:r>
              <a:rPr lang="ko-KR" altLang="en-US" sz="1200" dirty="0">
                <a:latin typeface="+mj-ea"/>
                <a:ea typeface="+mj-ea"/>
              </a:rPr>
              <a:t>로 컨트롤러에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컨트롤러는 전송된 회원 수정 정보를 가져온 후 테이블에서 회원 정보를 수정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수정을 마친 후 컨트롤러는 다시 회원 목록창을 표시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009" y="4195497"/>
            <a:ext cx="408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회원 정보 삭제 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035" y="4672521"/>
            <a:ext cx="7235687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회원 목록창에서 삭제를 클릭해 요청명 </a:t>
            </a:r>
            <a:r>
              <a:rPr lang="en-US" altLang="ko-KR" sz="1200" dirty="0">
                <a:latin typeface="+mj-ea"/>
                <a:ea typeface="+mj-ea"/>
              </a:rPr>
              <a:t>/member/delMember.do</a:t>
            </a:r>
            <a:r>
              <a:rPr lang="ko-KR" altLang="en-US" sz="1200" dirty="0">
                <a:latin typeface="+mj-ea"/>
                <a:ea typeface="+mj-ea"/>
              </a:rPr>
              <a:t>와 회원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를 컨트롤러로 전달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컨트롤러는 </a:t>
            </a:r>
            <a:r>
              <a:rPr lang="en-US" altLang="ko-KR" sz="1200" dirty="0">
                <a:latin typeface="+mj-ea"/>
                <a:ea typeface="+mj-ea"/>
              </a:rPr>
              <a:t>HttpServletRequest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getPathInfo() </a:t>
            </a:r>
            <a:r>
              <a:rPr lang="ko-KR" altLang="en-US" sz="1200" dirty="0">
                <a:latin typeface="+mj-ea"/>
                <a:ea typeface="+mj-ea"/>
              </a:rPr>
              <a:t>메서드를 이용해 요청명 얻음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회원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문으로 전달해 테이블에서 회원 정보를 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7F918-9515-4FFD-8C2D-36F743B17B11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799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803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sec02.ex02 </a:t>
            </a:r>
            <a:r>
              <a:rPr lang="ko-KR" altLang="en-US" sz="1200" dirty="0">
                <a:latin typeface="+mj-ea"/>
                <a:ea typeface="+mj-ea"/>
              </a:rPr>
              <a:t>패키지를 만들고 앞에서 사용한 자바 실습 파일들을 붙여 넣습니다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그리고 </a:t>
            </a:r>
            <a:r>
              <a:rPr lang="en-US" altLang="ko-KR" sz="1200" dirty="0">
                <a:latin typeface="+mj-ea"/>
                <a:ea typeface="+mj-ea"/>
              </a:rPr>
              <a:t>test03 </a:t>
            </a:r>
            <a:r>
              <a:rPr lang="ko-KR" altLang="en-US" sz="1200" dirty="0">
                <a:latin typeface="+mj-ea"/>
                <a:ea typeface="+mj-ea"/>
              </a:rPr>
              <a:t>폴더를 만들고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파일들을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25499" y="2102167"/>
            <a:ext cx="2222362" cy="3374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20E4C-7B7D-42F1-AC35-C72118CA0D3D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5" y="1411357"/>
            <a:ext cx="78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브라우저에서 컨트롤러에 요청하면 </a:t>
            </a:r>
            <a:r>
              <a:rPr lang="en-US" altLang="ko-KR" sz="1200" dirty="0">
                <a:latin typeface="+mj-ea"/>
                <a:ea typeface="+mj-ea"/>
              </a:rPr>
              <a:t>request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getPathInfo() </a:t>
            </a:r>
            <a:r>
              <a:rPr lang="ko-KR" altLang="en-US" sz="1200" dirty="0">
                <a:latin typeface="+mj-ea"/>
                <a:ea typeface="+mj-ea"/>
              </a:rPr>
              <a:t>메서드를 이용해 수정 요청명인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</a:t>
            </a:r>
            <a:r>
              <a:rPr lang="en-US" altLang="ko-KR" sz="1200" dirty="0">
                <a:latin typeface="+mj-ea"/>
                <a:ea typeface="+mj-ea"/>
              </a:rPr>
              <a:t>/modMemberForm.do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/modMember.do</a:t>
            </a:r>
            <a:r>
              <a:rPr lang="ko-KR" altLang="en-US" sz="1200" dirty="0">
                <a:latin typeface="+mj-ea"/>
                <a:ea typeface="+mj-ea"/>
              </a:rPr>
              <a:t>를 가져온 후 분기하여 작업을 수행하도록 </a:t>
            </a:r>
            <a:r>
              <a:rPr lang="en-US" altLang="ko-KR" sz="1200" dirty="0">
                <a:latin typeface="+mj-ea"/>
                <a:ea typeface="+mj-ea"/>
              </a:rPr>
              <a:t>MemberController</a:t>
            </a: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5" y="2146852"/>
            <a:ext cx="6081505" cy="324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D78CC-1861-4797-AA8F-33B82FEC7343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6" y="1234455"/>
            <a:ext cx="6897342" cy="49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265CD-6F1A-4BD3-A975-0451B98964EE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35" y="1234455"/>
            <a:ext cx="6357938" cy="549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35916-6879-410C-8CA3-1880BE27F24C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70991"/>
            <a:ext cx="668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MemberDAO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2" y="1881861"/>
            <a:ext cx="6842885" cy="366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35E04-5978-40B3-AB71-76EA34101EB7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1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6" y="1590259"/>
            <a:ext cx="6188783" cy="424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F4F21-CFD2-467D-9027-B98655875FE6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950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49" y="1234455"/>
            <a:ext cx="6131850" cy="556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189E1-8662-4CE3-BBD8-AC2DA78D6904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95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140" y="1503736"/>
            <a:ext cx="7116345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+mj-ea"/>
                <a:ea typeface="+mj-ea"/>
              </a:rPr>
              <a:t>모델</a:t>
            </a:r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ko-KR" altLang="en-US" sz="1400" b="1" dirty="0">
                <a:latin typeface="+mj-ea"/>
                <a:ea typeface="+mj-ea"/>
              </a:rPr>
              <a:t>으로 구현한 의류 쇼핑몰은 계절에 따라 화면도 업데이트를 해 줘야 하므로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 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유지 보수에 불편함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0" y="2134977"/>
            <a:ext cx="7116345" cy="4229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934C10-E6A9-4120-BD1A-CE9DD2F628F2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8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61" y="1352550"/>
            <a:ext cx="67532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F3557-EBD0-46A3-9568-BC50338FE6B3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9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139" y="1254333"/>
            <a:ext cx="76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listMembers.jsp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1" y="1569734"/>
            <a:ext cx="5971761" cy="510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F1FDD-64AA-4B73-89DA-70F9C7FFDE17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9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97734" y="1570381"/>
            <a:ext cx="5878318" cy="4025223"/>
            <a:chOff x="1297734" y="1570381"/>
            <a:chExt cx="5878318" cy="4025223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734" y="1570381"/>
              <a:ext cx="5878318" cy="3753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612509" y="5318605"/>
              <a:ext cx="1528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34F095-81C8-4665-8D8E-70139AB3B2CF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409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02635" y="1345745"/>
            <a:ext cx="6217134" cy="4922685"/>
            <a:chOff x="1202635" y="1345745"/>
            <a:chExt cx="6217134" cy="492268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635" y="1345745"/>
              <a:ext cx="6217134" cy="46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600200" y="5991431"/>
              <a:ext cx="1361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6DDAAC-EB9E-4116-A0C4-DDBA6DF1EF86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409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90870"/>
            <a:ext cx="701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modMemberForm.jsp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29735" y="1767869"/>
            <a:ext cx="6613456" cy="2430748"/>
            <a:chOff x="827950" y="1767869"/>
            <a:chExt cx="6613456" cy="2430748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950" y="1767869"/>
              <a:ext cx="6613456" cy="215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34278" y="3921618"/>
              <a:ext cx="199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6CC6DB-2D22-4A34-BAF0-2949F59F997E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409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63993" y="1372957"/>
            <a:ext cx="6661081" cy="5096768"/>
            <a:chOff x="1194133" y="1372957"/>
            <a:chExt cx="6661081" cy="5096768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133" y="1372957"/>
              <a:ext cx="6661081" cy="4865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739348" y="6192726"/>
              <a:ext cx="118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441A5-4E23-4028-87AC-F67E1121E52F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223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59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회원 목록창에서 차두리의 회원 정보를 수정해 볼까요</a:t>
            </a:r>
            <a:r>
              <a:rPr lang="en-US" altLang="ko-KR" sz="1200" dirty="0">
                <a:latin typeface="+mj-ea"/>
                <a:ea typeface="+mj-ea"/>
              </a:rPr>
              <a:t>?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수정을 클릭하여 </a:t>
            </a:r>
            <a:r>
              <a:rPr lang="en-US" altLang="ko-KR" sz="1200" dirty="0">
                <a:latin typeface="+mj-ea"/>
                <a:ea typeface="+mj-ea"/>
              </a:rPr>
              <a:t>http:localhost:8090/pro17/member/modMemberForm.do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194" name="Picture 2" descr="C:\leebs\JSP\길벗 피드백\종이원고 수정 사항\13-29장\17장\그림17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41" y="2044147"/>
            <a:ext cx="7176665" cy="21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60435" y="2633870"/>
            <a:ext cx="298174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65A75-5B64-4AF4-A550-0BC48F402FE1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40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510748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회원 정보 수정창이 나타납니다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차두리의 회원 정보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비밀번호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이메일 주소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를 다음과 같이 수정하고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수정하기를 클릭한 후 </a:t>
            </a:r>
            <a:r>
              <a:rPr lang="en-US" altLang="ko-KR" sz="1200" dirty="0">
                <a:latin typeface="+mj-ea"/>
                <a:ea typeface="+mj-ea"/>
              </a:rPr>
              <a:t>http:localhost:8090/pro17/member/modMember.do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9218" name="Picture 2" descr="C:\leebs\JSP\길벗 피드백\종이원고 수정 사항\13-29장\17장\그림17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04" y="2118553"/>
            <a:ext cx="3208199" cy="2677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DF2DD8-E483-4D1F-93E8-0601E846C91E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223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230" y="1560443"/>
            <a:ext cx="769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‘수정 완료’ 메시지가 나타나고 다음과 같이 수정된 회원 목록을 표시합니다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차두리의 회원 정보가 제대로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수정되었나요</a:t>
            </a:r>
            <a:r>
              <a:rPr lang="en-US" altLang="ko-KR" sz="1200" dirty="0">
                <a:latin typeface="+mj-ea"/>
                <a:ea typeface="+mj-ea"/>
              </a:rPr>
              <a:t>?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230" y="4164853"/>
            <a:ext cx="789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ko-KR" altLang="en-US" sz="1200" dirty="0">
                <a:latin typeface="+mj-ea"/>
                <a:ea typeface="+mj-ea"/>
              </a:rPr>
              <a:t>이번에는 차두리의 회원 정보를 삭제해 보겠습니다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다음과 같이 삭제를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0243" name="Picture 3" descr="C:\leebs\JSP\길벗 피드백\종이원고 수정 사항\13-29장\17장\그림17-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642331"/>
            <a:ext cx="6802191" cy="206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35683" y="5227982"/>
            <a:ext cx="308113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4" name="Picture 4" descr="C:\leebs\JSP\길벗 피드백\종이원고 수정 사항\13-29장\17장\그림17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938890"/>
            <a:ext cx="6802191" cy="20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15615" y="2509284"/>
            <a:ext cx="6802191" cy="127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065CD-62B9-41CD-A726-BA94C29AC6E7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223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7851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10. </a:t>
            </a:r>
            <a:r>
              <a:rPr lang="ko-KR" altLang="en-US" sz="1200" dirty="0">
                <a:latin typeface="+mj-ea"/>
                <a:ea typeface="+mj-ea"/>
              </a:rPr>
              <a:t>그러면 ‘삭제 완료’ 메시지가 나타난 후 다시 회원 목록을 표시합니다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목록에서 차두리가 사라진 것을 볼 수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ko-KR" altLang="en-US" sz="1200" dirty="0">
                <a:latin typeface="+mj-ea"/>
                <a:ea typeface="+mj-ea"/>
              </a:rPr>
              <a:t>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1266" name="Picture 2" descr="C:\leebs\JSP\길벗 피드백\종이원고 수정 사항\13-29장\17장\그림17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61" y="2071804"/>
            <a:ext cx="6950346" cy="160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48EA6-821E-43ED-A0D4-2B20A7E3CAE7}"/>
              </a:ext>
            </a:extLst>
          </p:cNvPr>
          <p:cNvSpPr txBox="1"/>
          <p:nvPr/>
        </p:nvSpPr>
        <p:spPr>
          <a:xfrm>
            <a:off x="582804" y="643976"/>
            <a:ext cx="7465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17.3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회원 관리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22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17.1.2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108" y="2138836"/>
            <a:ext cx="7760092" cy="10618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각각의 기능을 모듈화 해서 개발하자는 객체 지향 프로그래밍의 기준에 입각하여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</a:rPr>
              <a:t>(1) </a:t>
            </a:r>
            <a:r>
              <a:rPr lang="ko-KR" altLang="en-US" sz="1400" b="1" dirty="0">
                <a:solidFill>
                  <a:srgbClr val="FF0000"/>
                </a:solidFill>
              </a:rPr>
              <a:t>클라이언트의 요청 처리</a:t>
            </a:r>
            <a:r>
              <a:rPr lang="en-US" altLang="ko-KR" sz="1400" b="1" dirty="0">
                <a:solidFill>
                  <a:srgbClr val="FF0000"/>
                </a:solidFill>
              </a:rPr>
              <a:t>,  (2)</a:t>
            </a:r>
            <a:r>
              <a:rPr lang="ko-KR" altLang="en-US" sz="1400" b="1" dirty="0">
                <a:solidFill>
                  <a:srgbClr val="FF0000"/>
                </a:solidFill>
              </a:rPr>
              <a:t>응답 처리</a:t>
            </a:r>
            <a:r>
              <a:rPr lang="en-US" altLang="ko-KR" sz="1400" b="1" dirty="0">
                <a:solidFill>
                  <a:srgbClr val="FF0000"/>
                </a:solidFill>
              </a:rPr>
              <a:t>, (3)</a:t>
            </a:r>
            <a:r>
              <a:rPr lang="ko-KR" altLang="en-US" sz="1400" b="1" dirty="0">
                <a:solidFill>
                  <a:srgbClr val="FF0000"/>
                </a:solidFill>
              </a:rPr>
              <a:t>비즈니스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로직 처리 기능</a:t>
            </a:r>
            <a:r>
              <a:rPr lang="ko-KR" altLang="en-US" sz="1400" dirty="0"/>
              <a:t>을 각각 분리하여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웹 애플리케이션을  구현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8108" y="1878496"/>
            <a:ext cx="245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모델</a:t>
            </a:r>
            <a:r>
              <a:rPr lang="en-US" altLang="ko-KR" sz="1400" b="1" dirty="0">
                <a:latin typeface="+mj-ea"/>
                <a:ea typeface="+mj-ea"/>
              </a:rPr>
              <a:t>2 </a:t>
            </a:r>
            <a:r>
              <a:rPr lang="ko-KR" altLang="en-US" sz="1400" b="1" dirty="0">
                <a:latin typeface="+mj-ea"/>
                <a:ea typeface="+mj-ea"/>
              </a:rPr>
              <a:t>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108" y="3586370"/>
            <a:ext cx="245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모델</a:t>
            </a:r>
            <a:r>
              <a:rPr lang="en-US" altLang="ko-KR" sz="1400" b="1" dirty="0">
                <a:latin typeface="+mj-ea"/>
                <a:ea typeface="+mj-ea"/>
              </a:rPr>
              <a:t>2 </a:t>
            </a:r>
            <a:r>
              <a:rPr lang="ko-KR" altLang="en-US" sz="1400" b="1" dirty="0">
                <a:latin typeface="+mj-ea"/>
                <a:ea typeface="+mj-ea"/>
              </a:rPr>
              <a:t>방식 특징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8108" y="3863369"/>
            <a:ext cx="7760092" cy="13849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각 기능이 서로 분리되어 있어 </a:t>
            </a:r>
            <a:r>
              <a:rPr lang="ko-KR" altLang="en-US" sz="1400" b="1" dirty="0">
                <a:solidFill>
                  <a:srgbClr val="0000FF"/>
                </a:solidFill>
              </a:rPr>
              <a:t>개발 및 유지보수가 쉬움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기능</a:t>
            </a:r>
            <a:r>
              <a:rPr lang="en-US" altLang="ko-KR" sz="1400" dirty="0"/>
              <a:t>(</a:t>
            </a:r>
            <a:r>
              <a:rPr lang="ko-KR" altLang="en-US" sz="1400" dirty="0"/>
              <a:t>모듈</a:t>
            </a:r>
            <a:r>
              <a:rPr lang="en-US" altLang="ko-KR" sz="1400" dirty="0"/>
              <a:t>)</a:t>
            </a:r>
            <a:r>
              <a:rPr lang="ko-KR" altLang="en-US" sz="1400" dirty="0"/>
              <a:t>의 </a:t>
            </a:r>
            <a:r>
              <a:rPr lang="ko-KR" altLang="en-US" sz="1400" b="1" dirty="0">
                <a:solidFill>
                  <a:srgbClr val="0000FF"/>
                </a:solidFill>
              </a:rPr>
              <a:t>재사용성이 높음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디자이너와 개발자의 작업을 분업화 해서 쉽게 개발할 수 있음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모델</a:t>
            </a:r>
            <a:r>
              <a:rPr lang="en-US" altLang="ko-KR" sz="1400" dirty="0"/>
              <a:t>2 </a:t>
            </a:r>
            <a:r>
              <a:rPr lang="ko-KR" altLang="en-US" sz="1400" dirty="0"/>
              <a:t>방식과 관련된 기능이나 개념의 학습이 필요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40D7A-8302-4BBC-B74A-B5AF2921A145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835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962317" y="1660966"/>
            <a:ext cx="6631177" cy="2662555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2317" y="1403846"/>
            <a:ext cx="3269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답글 기능 게시판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4800" y="5171440"/>
            <a:ext cx="5476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목표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답글을 달고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한 페이지에 글이 </a:t>
            </a:r>
            <a:r>
              <a:rPr lang="en-US" altLang="ko-KR" dirty="0"/>
              <a:t>10</a:t>
            </a:r>
            <a:r>
              <a:rPr lang="ko-KR" altLang="en-US" dirty="0"/>
              <a:t>개씩 표시되는 페이지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805415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3806" y="1458172"/>
            <a:ext cx="59272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답변형 게시판 테이블</a:t>
            </a:r>
            <a:r>
              <a:rPr lang="en-US" altLang="ko-KR" sz="1200" b="1" dirty="0">
                <a:latin typeface="+mj-ea"/>
                <a:ea typeface="+mj-ea"/>
              </a:rPr>
              <a:t>(t_board) </a:t>
            </a:r>
            <a:r>
              <a:rPr lang="ko-KR" altLang="en-US" sz="1200" b="1" dirty="0">
                <a:latin typeface="+mj-ea"/>
                <a:ea typeface="+mj-ea"/>
              </a:rPr>
              <a:t>구조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en-US" sz="1200" b="1" dirty="0">
                <a:latin typeface="+mj-ea"/>
                <a:ea typeface="+mj-ea"/>
              </a:rPr>
              <a:t>저장공간은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example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테이블스페이스로 지정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801169"/>
              </p:ext>
            </p:extLst>
          </p:nvPr>
        </p:nvGraphicFramePr>
        <p:xfrm>
          <a:off x="745688" y="1735171"/>
          <a:ext cx="8131612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2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컬럼이름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유일키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NULL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articleNO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번호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parentNO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부모 글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외래키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title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제목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content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내용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CLOB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imageFileName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파일 이름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100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writeDate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적성일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Timestamp(0)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Systimestamp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(0)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외래키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3806" y="4015409"/>
            <a:ext cx="386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테이블의 주요 속성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55187"/>
              </p:ext>
            </p:extLst>
          </p:nvPr>
        </p:nvGraphicFramePr>
        <p:xfrm>
          <a:off x="760224" y="4303645"/>
          <a:ext cx="716126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2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2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번호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articleNO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글이 추가될 때마다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씩 증가되면서 고유 값을 부여합니다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부모 글 번호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parentNO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답변을 단 부모 글의 번호를 나타냅니다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부모 글 번호가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이면</a:t>
                      </a:r>
                    </a:p>
                    <a:p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자신이 부모 글입니다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첨부 파일 이름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imageFileName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작성 시 첨부한 이미지 파일 이름입니다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6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작성자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글을 작성한 작성자의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C5B81BC-93A3-472C-8B57-30EB35D58369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66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960" y="1600200"/>
            <a:ext cx="337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게시판 테이블 관계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0" y="1877199"/>
            <a:ext cx="6307879" cy="33556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DCB44E-BC27-4089-B192-A578B28D225C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571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9" y="1577893"/>
            <a:ext cx="7735750" cy="393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961B9-22FB-44B2-9BE3-8D1C06057BC0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66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2" y="1381732"/>
            <a:ext cx="7277308" cy="520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34E89-5C6F-4E65-8B38-8D79C02C4AC0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66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765" y="1310019"/>
            <a:ext cx="3289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  <a:ea typeface="+mj-ea"/>
              </a:rPr>
              <a:t>Service </a:t>
            </a:r>
            <a:r>
              <a:rPr lang="ko-KR" altLang="en-US" sz="1200" b="1" dirty="0">
                <a:latin typeface="+mj-ea"/>
                <a:ea typeface="+mj-ea"/>
              </a:rPr>
              <a:t>클래스를 두는 이유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765" y="4112854"/>
            <a:ext cx="3289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단위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912" y="4383804"/>
            <a:ext cx="7245848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j-ea"/>
                <a:ea typeface="+mj-ea"/>
              </a:rPr>
              <a:t>사용자 입장에서 하나의 논리적인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764" y="4858289"/>
            <a:ext cx="3669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웹 애플리케이션의 일반적인 단위 기능 사용 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52" y="5135288"/>
            <a:ext cx="7238508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게시판 글 조회 시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해당 글을 조회하는 기능과 조회 수를 갱신하는 기능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쇼핑몰에서 상품 주문 시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주문 상품을 테이블에 등록하는 기능과 주문자의 포인트를 갱신하는 기능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은행에서 송금 시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송금자의 잔고를 갱신하는 기능과 수신자의 잔고를 갱신하는 기능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39" y="1702558"/>
            <a:ext cx="5225683" cy="2410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756F7-85C7-460C-838F-464F0F2B4335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66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5128592"/>
            <a:ext cx="6768548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Service </a:t>
            </a:r>
            <a:r>
              <a:rPr lang="ko-KR" altLang="en-US" sz="1200" dirty="0">
                <a:latin typeface="+mj-ea"/>
                <a:ea typeface="+mj-ea"/>
              </a:rPr>
              <a:t>클래스의 메서드를 이용해 큰 기능을 단위 기능으로 나눈 후 </a:t>
            </a:r>
            <a:r>
              <a:rPr lang="en-US" altLang="ko-KR" sz="1200" dirty="0">
                <a:latin typeface="+mj-ea"/>
                <a:ea typeface="+mj-ea"/>
              </a:rPr>
              <a:t>Service </a:t>
            </a:r>
            <a:r>
              <a:rPr lang="ko-KR" altLang="en-US" sz="1200" dirty="0">
                <a:latin typeface="+mj-ea"/>
                <a:ea typeface="+mj-ea"/>
              </a:rPr>
              <a:t>클래스의 각 메서드는 자신의 기능을 더 세부적인 기능을 하는</a:t>
            </a:r>
            <a:r>
              <a:rPr lang="en-US" altLang="ko-KR" sz="1200" dirty="0">
                <a:latin typeface="+mj-ea"/>
                <a:ea typeface="+mj-ea"/>
              </a:rPr>
              <a:t>DAO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문들을 조합해서 구현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유지보수나 시스템의 확장성 면에서 훨씬 유리함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96" y="1738726"/>
            <a:ext cx="4806605" cy="3131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6547" y="1461727"/>
            <a:ext cx="37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일반적인 모델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5667A-2ACE-4664-9960-05DE08F5DD92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440" y="1540563"/>
            <a:ext cx="371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대표적인 게시판 단위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461" y="1817563"/>
            <a:ext cx="6001458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새 글 쓰기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글 보기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글 수정하기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글 삭제하기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1" y="3546973"/>
            <a:ext cx="4818292" cy="29953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4644" y="3250095"/>
            <a:ext cx="269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답변형 게시판의 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CC39-BFC6-4B0E-85D7-7FC65902AD78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글 목록 보기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900" y="1858618"/>
            <a:ext cx="324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글목록 보기 흐름도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2" y="2135617"/>
            <a:ext cx="7364880" cy="428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E6C5F-7947-49E7-9B27-28B51C729350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280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6507" y="1392332"/>
            <a:ext cx="7026169" cy="2758952"/>
            <a:chOff x="233362" y="1607033"/>
            <a:chExt cx="8715375" cy="346233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62" y="1607033"/>
              <a:ext cx="8715375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84" y="3716819"/>
              <a:ext cx="8677275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576681" y="4151284"/>
            <a:ext cx="7895985" cy="258532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계층형 구조에서 최상위 계층의 로우</a:t>
            </a:r>
            <a:r>
              <a:rPr lang="en-US" altLang="ko-KR" sz="1200" dirty="0">
                <a:latin typeface="+mj-ea"/>
                <a:ea typeface="+mj-ea"/>
              </a:rPr>
              <a:t>(row)</a:t>
            </a:r>
            <a:r>
              <a:rPr lang="ko-KR" altLang="en-US" sz="1200" dirty="0">
                <a:latin typeface="+mj-ea"/>
                <a:ea typeface="+mj-ea"/>
              </a:rPr>
              <a:t>를 식별하는 조건을 명시함</a:t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-parentNO</a:t>
            </a:r>
            <a:r>
              <a:rPr lang="ko-KR" altLang="en-US" sz="1200" dirty="0">
                <a:latin typeface="+mj-ea"/>
                <a:ea typeface="+mj-ea"/>
              </a:rPr>
              <a:t>가 </a:t>
            </a:r>
            <a:r>
              <a:rPr lang="en-US" altLang="ko-KR" sz="1200" dirty="0">
                <a:latin typeface="+mj-ea"/>
                <a:ea typeface="+mj-ea"/>
              </a:rPr>
              <a:t>0, </a:t>
            </a:r>
            <a:r>
              <a:rPr lang="ko-KR" altLang="en-US" sz="1200" dirty="0">
                <a:latin typeface="+mj-ea"/>
                <a:ea typeface="+mj-ea"/>
              </a:rPr>
              <a:t>즉부모 글부터 시작해 계층형 구조를 만든다는 의미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계층 구조가 어떤 식으로 연결되는지를 기술함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-parentNO</a:t>
            </a:r>
            <a:r>
              <a:rPr lang="ko-KR" altLang="en-US" sz="1200" dirty="0">
                <a:latin typeface="+mj-ea"/>
                <a:ea typeface="+mj-ea"/>
              </a:rPr>
              <a:t>에 부모 글 번호가 있으므로 이를 표현하려면 </a:t>
            </a:r>
            <a:r>
              <a:rPr lang="en-US" altLang="ko-KR" sz="1200" dirty="0">
                <a:latin typeface="+mj-ea"/>
                <a:ea typeface="+mj-ea"/>
              </a:rPr>
              <a:t>CONNECT BY PRIOR articleNO = parentNO</a:t>
            </a:r>
            <a:r>
              <a:rPr lang="ko-KR" altLang="en-US" sz="1200" dirty="0">
                <a:latin typeface="+mj-ea"/>
                <a:ea typeface="+mj-ea"/>
              </a:rPr>
              <a:t>로 기술해야함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계층 구조로 조회된 정보를 다시 </a:t>
            </a:r>
            <a:r>
              <a:rPr lang="en-US" altLang="ko-KR" sz="1200" dirty="0">
                <a:latin typeface="+mj-ea"/>
                <a:ea typeface="+mj-ea"/>
              </a:rPr>
              <a:t>articleNO</a:t>
            </a:r>
            <a:r>
              <a:rPr lang="ko-KR" altLang="en-US" sz="1200" dirty="0">
                <a:latin typeface="+mj-ea"/>
                <a:ea typeface="+mj-ea"/>
              </a:rPr>
              <a:t>를 이용해 내림차순으로 정렬하여 최종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28F4E-53B3-4085-90FD-16F8897B597C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641" y="1642495"/>
            <a:ext cx="373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모델</a:t>
            </a:r>
            <a:r>
              <a:rPr lang="en-US" altLang="ko-KR" sz="1400" b="1" dirty="0">
                <a:latin typeface="+mj-ea"/>
                <a:ea typeface="+mj-ea"/>
              </a:rPr>
              <a:t>2 </a:t>
            </a:r>
            <a:r>
              <a:rPr lang="ko-KR" altLang="en-US" sz="1400" b="1" dirty="0">
                <a:latin typeface="+mj-ea"/>
                <a:ea typeface="+mj-ea"/>
              </a:rPr>
              <a:t>동작 방식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343302"/>
              </p:ext>
            </p:extLst>
          </p:nvPr>
        </p:nvGraphicFramePr>
        <p:xfrm>
          <a:off x="786641" y="2068513"/>
          <a:ext cx="7590561" cy="330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문서" r:id="rId3" imgW="6239137" imgH="2719142" progId="Word.Document.12">
                  <p:embed/>
                </p:oleObj>
              </mc:Choice>
              <mc:Fallback>
                <p:oleObj name="문서" r:id="rId3" imgW="6239137" imgH="2719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641" y="2068513"/>
                        <a:ext cx="7590561" cy="330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FA2163-8060-4F34-9F87-23EA6794663E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2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9469" y="1728112"/>
            <a:ext cx="5933661" cy="1043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73426" y="1451113"/>
            <a:ext cx="382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계층형 </a:t>
            </a:r>
            <a:r>
              <a:rPr lang="en-US" altLang="ko-KR" sz="1200" b="1" dirty="0">
                <a:latin typeface="+mj-ea"/>
                <a:ea typeface="+mj-ea"/>
              </a:rPr>
              <a:t>SQL </a:t>
            </a:r>
            <a:r>
              <a:rPr lang="ko-KR" altLang="en-US" sz="1200" b="1" dirty="0">
                <a:latin typeface="+mj-ea"/>
                <a:ea typeface="+mj-ea"/>
              </a:rPr>
              <a:t>실행 결과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23322" y="1728112"/>
            <a:ext cx="1252330" cy="1134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 설명선 7"/>
          <p:cNvSpPr/>
          <p:nvPr/>
        </p:nvSpPr>
        <p:spPr>
          <a:xfrm>
            <a:off x="4524674" y="2156791"/>
            <a:ext cx="2381245" cy="407131"/>
          </a:xfrm>
          <a:prstGeom prst="wedgeRectCallout">
            <a:avLst>
              <a:gd name="adj1" fmla="val -74618"/>
              <a:gd name="adj2" fmla="val 2072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ko-KR" sz="1000" b="1" kern="100" dirty="0">
                <a:solidFill>
                  <a:srgbClr val="000000"/>
                </a:solidFill>
                <a:effectLst/>
                <a:cs typeface="Times New Roman"/>
              </a:rPr>
              <a:t> 부모 글에 대한 자식 글이 계층형으로 </a:t>
            </a:r>
            <a:endParaRPr lang="en-US" altLang="ko-KR" sz="1000" b="1" kern="100" dirty="0">
              <a:solidFill>
                <a:srgbClr val="000000"/>
              </a:solidFill>
              <a:effectLst/>
              <a:cs typeface="Times New Roman"/>
            </a:endParaRPr>
          </a:p>
          <a:p>
            <a:pPr algn="l" latinLnBrk="1">
              <a:spcAft>
                <a:spcPts val="120"/>
              </a:spcAft>
            </a:pPr>
            <a:r>
              <a:rPr lang="en-US" altLang="ko-KR" sz="1000" b="1" kern="100" dirty="0">
                <a:solidFill>
                  <a:srgbClr val="000000"/>
                </a:solidFill>
                <a:cs typeface="Times New Roman"/>
              </a:rPr>
              <a:t> </a:t>
            </a:r>
            <a:r>
              <a:rPr lang="ko-KR" sz="1000" b="1" kern="100" dirty="0">
                <a:solidFill>
                  <a:srgbClr val="000000"/>
                </a:solidFill>
                <a:effectLst/>
                <a:cs typeface="Times New Roman"/>
              </a:rPr>
              <a:t>표시되어 있습니다</a:t>
            </a:r>
            <a:r>
              <a:rPr lang="en-US" sz="1000" b="1" kern="100" dirty="0">
                <a:solidFill>
                  <a:srgbClr val="000000"/>
                </a:solidFill>
                <a:effectLst/>
                <a:cs typeface="Times New Roman"/>
              </a:rPr>
              <a:t>.</a:t>
            </a:r>
            <a:endParaRPr lang="ko-KR" sz="1000" kern="100" dirty="0">
              <a:effectLst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3D048-76C0-4D10-BE18-F462F37FDF7A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657321"/>
            <a:ext cx="7478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600" b="1" dirty="0" err="1">
                <a:latin typeface="+mj-ea"/>
                <a:ea typeface="+mj-ea"/>
              </a:rPr>
              <a:t>src</a:t>
            </a:r>
            <a:r>
              <a:rPr lang="ko-KR" altLang="en-US" sz="1600" b="1" dirty="0">
                <a:latin typeface="+mj-ea"/>
                <a:ea typeface="+mj-ea"/>
              </a:rPr>
              <a:t> 디렉토리에 </a:t>
            </a:r>
            <a:r>
              <a:rPr lang="en-US" altLang="ko-KR" sz="1600" dirty="0">
                <a:latin typeface="+mj-ea"/>
                <a:ea typeface="+mj-ea"/>
              </a:rPr>
              <a:t>sec03.brd01 </a:t>
            </a:r>
            <a:r>
              <a:rPr lang="ko-KR" altLang="en-US" sz="1600" dirty="0">
                <a:latin typeface="+mj-ea"/>
                <a:ea typeface="+mj-ea"/>
              </a:rPr>
              <a:t>패키지를 생성합니다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자바 클래스</a:t>
            </a:r>
            <a:r>
              <a:rPr lang="en-US" altLang="ko-KR" sz="1600" dirty="0">
                <a:latin typeface="+mj-ea"/>
                <a:ea typeface="+mj-ea"/>
              </a:rPr>
              <a:t>/</a:t>
            </a:r>
            <a:r>
              <a:rPr lang="ko-KR" altLang="en-US" sz="1600" dirty="0" err="1">
                <a:latin typeface="+mj-ea"/>
                <a:ea typeface="+mj-ea"/>
              </a:rPr>
              <a:t>서블릿</a:t>
            </a:r>
            <a:r>
              <a:rPr lang="ko-KR" altLang="en-US" sz="1600" dirty="0">
                <a:latin typeface="+mj-ea"/>
                <a:ea typeface="+mj-ea"/>
              </a:rPr>
              <a:t> 저장</a:t>
            </a:r>
            <a:r>
              <a:rPr lang="en-US" altLang="ko-KR" sz="1600" dirty="0">
                <a:latin typeface="+mj-ea"/>
                <a:ea typeface="+mj-ea"/>
              </a:rPr>
              <a:t>).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en-US" altLang="ko-KR" sz="1600" dirty="0" err="1">
                <a:latin typeface="+mj-ea"/>
                <a:ea typeface="+mj-ea"/>
              </a:rPr>
              <a:t>Webcontent</a:t>
            </a:r>
            <a:r>
              <a:rPr lang="en-US" altLang="ko-KR" sz="1600" dirty="0">
                <a:latin typeface="+mj-ea"/>
                <a:ea typeface="+mj-ea"/>
              </a:rPr>
              <a:t>/board01 </a:t>
            </a:r>
            <a:r>
              <a:rPr lang="ko-KR" altLang="en-US" sz="1600" dirty="0">
                <a:latin typeface="+mj-ea"/>
                <a:ea typeface="+mj-ea"/>
              </a:rPr>
              <a:t>폴더를 생성합니다</a:t>
            </a:r>
            <a:r>
              <a:rPr lang="en-US" altLang="ko-KR" sz="1600" dirty="0">
                <a:latin typeface="+mj-ea"/>
                <a:ea typeface="+mj-ea"/>
              </a:rPr>
              <a:t>.(JSP </a:t>
            </a:r>
            <a:r>
              <a:rPr lang="ko-KR" altLang="en-US" sz="1600" dirty="0">
                <a:latin typeface="+mj-ea"/>
                <a:ea typeface="+mj-ea"/>
              </a:rPr>
              <a:t>파일 저장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978268" y="2528890"/>
            <a:ext cx="2286000" cy="34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843AD-91C9-40BE-85C8-4E7F7F9FD442}"/>
              </a:ext>
            </a:extLst>
          </p:cNvPr>
          <p:cNvSpPr txBox="1"/>
          <p:nvPr/>
        </p:nvSpPr>
        <p:spPr>
          <a:xfrm>
            <a:off x="3462499" y="2475645"/>
            <a:ext cx="50515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생성된 패키지 및 폴더에</a:t>
            </a:r>
            <a:endParaRPr lang="en-US" altLang="ko-KR" dirty="0"/>
          </a:p>
          <a:p>
            <a:r>
              <a:rPr lang="ko-KR" altLang="en-US" dirty="0"/>
              <a:t>필요한 클래스</a:t>
            </a:r>
            <a:r>
              <a:rPr lang="en-US" altLang="ko-KR" dirty="0"/>
              <a:t>, </a:t>
            </a:r>
            <a:r>
              <a:rPr lang="ko-KR" altLang="en-US" dirty="0" err="1"/>
              <a:t>서블릿</a:t>
            </a:r>
            <a:r>
              <a:rPr lang="en-US" altLang="ko-KR" dirty="0"/>
              <a:t>, JSP </a:t>
            </a:r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파일을 </a:t>
            </a:r>
            <a:r>
              <a:rPr lang="en-US" altLang="ko-KR" dirty="0"/>
              <a:t>,</a:t>
            </a:r>
            <a:r>
              <a:rPr lang="ko-KR" altLang="en-US" dirty="0"/>
              <a:t> 교재</a:t>
            </a:r>
            <a:r>
              <a:rPr lang="en-US" altLang="ko-KR" dirty="0"/>
              <a:t>PPT</a:t>
            </a:r>
            <a:r>
              <a:rPr lang="ko-KR" altLang="en-US" dirty="0"/>
              <a:t>의  </a:t>
            </a:r>
            <a:r>
              <a:rPr lang="en-US" altLang="ko-KR" dirty="0"/>
              <a:t>62~84</a:t>
            </a:r>
            <a:r>
              <a:rPr lang="ko-KR" altLang="en-US" dirty="0"/>
              <a:t>페이지의 </a:t>
            </a:r>
            <a:endParaRPr lang="en-US" altLang="ko-KR" dirty="0"/>
          </a:p>
          <a:p>
            <a:r>
              <a:rPr lang="ko-KR" altLang="en-US" dirty="0"/>
              <a:t>코드를 참조하여 작성합니다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자바클래스</a:t>
            </a:r>
            <a:r>
              <a:rPr lang="en-US" altLang="ko-KR" dirty="0"/>
              <a:t>: </a:t>
            </a:r>
            <a:r>
              <a:rPr lang="en-US" altLang="ko-KR" dirty="0" err="1"/>
              <a:t>ArticleVO</a:t>
            </a:r>
            <a:r>
              <a:rPr lang="en-US" altLang="ko-KR" dirty="0"/>
              <a:t>, </a:t>
            </a:r>
            <a:r>
              <a:rPr lang="en-US" altLang="ko-KR" dirty="0" err="1"/>
              <a:t>BoardDAO</a:t>
            </a:r>
            <a:r>
              <a:rPr lang="en-US" altLang="ko-KR" dirty="0"/>
              <a:t>, </a:t>
            </a:r>
            <a:r>
              <a:rPr lang="en-US" altLang="ko-KR" dirty="0" err="1"/>
              <a:t>BoardService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자바서블릿</a:t>
            </a:r>
            <a:r>
              <a:rPr lang="en-US" altLang="ko-KR" dirty="0"/>
              <a:t>: </a:t>
            </a:r>
            <a:r>
              <a:rPr lang="en-US" altLang="ko-KR" dirty="0" err="1"/>
              <a:t>BoardController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JSP</a:t>
            </a:r>
            <a:r>
              <a:rPr lang="ko-KR" altLang="en-US" dirty="0"/>
              <a:t>파일       </a:t>
            </a:r>
            <a:r>
              <a:rPr lang="en-US" altLang="ko-KR" dirty="0"/>
              <a:t>: </a:t>
            </a:r>
            <a:r>
              <a:rPr lang="en-US" altLang="ko-KR" dirty="0" err="1"/>
              <a:t>listArticles.jsp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110DF-1B6D-4123-8EE7-9E1D562A9F2B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120" y="1520687"/>
            <a:ext cx="796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2. </a:t>
            </a:r>
            <a:r>
              <a:rPr lang="en-US" altLang="ko-KR" sz="1600" dirty="0">
                <a:latin typeface="+mj-ea"/>
                <a:ea typeface="+mj-ea"/>
              </a:rPr>
              <a:t>ArticleVO </a:t>
            </a:r>
            <a:r>
              <a:rPr lang="ko-KR" altLang="en-US" sz="16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 err="1">
                <a:latin typeface="+mj-ea"/>
                <a:ea typeface="+mj-ea"/>
              </a:rPr>
              <a:t>t_board</a:t>
            </a:r>
            <a:r>
              <a:rPr lang="ko-KR" altLang="en-US" sz="1600" dirty="0">
                <a:latin typeface="+mj-ea"/>
                <a:ea typeface="+mj-ea"/>
              </a:rPr>
              <a:t> 컬럼의 값을 담을 필드들과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   </a:t>
            </a:r>
            <a:r>
              <a:rPr lang="ko-KR" altLang="en-US" sz="1600" dirty="0" err="1">
                <a:latin typeface="+mj-ea"/>
                <a:ea typeface="+mj-ea"/>
              </a:rPr>
              <a:t>계층쿼리의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Level </a:t>
            </a:r>
            <a:r>
              <a:rPr lang="ko-KR" altLang="en-US" sz="1600" dirty="0">
                <a:latin typeface="+mj-ea"/>
                <a:ea typeface="+mj-ea"/>
              </a:rPr>
              <a:t>값을 담을 </a:t>
            </a:r>
            <a:r>
              <a:rPr lang="en-US" altLang="ko-KR" sz="1600" dirty="0">
                <a:latin typeface="+mj-ea"/>
                <a:ea typeface="+mj-ea"/>
              </a:rPr>
              <a:t>level </a:t>
            </a:r>
            <a:r>
              <a:rPr lang="ko-KR" altLang="en-US" sz="1600" dirty="0">
                <a:latin typeface="+mj-ea"/>
                <a:ea typeface="+mj-ea"/>
              </a:rPr>
              <a:t>필드를 정의합니다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9" y="2151301"/>
            <a:ext cx="6807784" cy="41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BBAD7-5D66-4E1D-BFAB-4DF2DC220A3A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5069" y="1395062"/>
            <a:ext cx="7079031" cy="3037790"/>
            <a:chOff x="646043" y="1395062"/>
            <a:chExt cx="6499363" cy="2711402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56" y="1395062"/>
              <a:ext cx="5589726" cy="144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043" y="2818572"/>
              <a:ext cx="6499363" cy="1287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F9B5F4-6491-4E83-A6AC-59D8428C610C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372248"/>
            <a:ext cx="709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2" y="1722292"/>
            <a:ext cx="6867525" cy="39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324274" y="5565913"/>
            <a:ext cx="415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7381" y="5416827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protected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3E57A-3BE7-4046-92F1-4FE17435B4C1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42" y="1421295"/>
            <a:ext cx="6361087" cy="506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481524" y="2713383"/>
            <a:ext cx="415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4631" y="2564297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protected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05779" y="410206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971" y="3952977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1025D-BA32-42C0-9838-B26C23DFECEF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31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" y="1468385"/>
            <a:ext cx="6558584" cy="456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DE483-C895-4692-98FB-9A5490531FD8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31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530626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BoardService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6" y="1807625"/>
            <a:ext cx="6696604" cy="450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88650-7C38-4228-8C4E-CEA988F88F82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31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4"/>
            <a:ext cx="751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BoardDAO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9430" y="1728113"/>
            <a:ext cx="6867939" cy="4748257"/>
            <a:chOff x="785192" y="1907017"/>
            <a:chExt cx="6715705" cy="4566702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948" y="1907017"/>
              <a:ext cx="6675949" cy="193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3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92" y="3836503"/>
              <a:ext cx="5078275" cy="263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803872-4C3F-492F-8C2C-53D2AFC643CB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31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37" y="1187481"/>
            <a:ext cx="6422531" cy="505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7038" y="6383523"/>
            <a:ext cx="7595272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BoardDAO </a:t>
            </a:r>
            <a:r>
              <a:rPr lang="ko-KR" altLang="en-US" sz="1000" dirty="0">
                <a:latin typeface="+mj-ea"/>
                <a:ea typeface="+mj-ea"/>
              </a:rPr>
              <a:t>클래스의 메서드 이름은 보통 각 메서드들이 실행하는 </a:t>
            </a:r>
            <a:r>
              <a:rPr lang="en-US" altLang="ko-KR" sz="1000" dirty="0">
                <a:latin typeface="+mj-ea"/>
                <a:ea typeface="+mj-ea"/>
              </a:rPr>
              <a:t>SQL</a:t>
            </a:r>
            <a:r>
              <a:rPr lang="ko-KR" altLang="en-US" sz="1000" dirty="0">
                <a:latin typeface="+mj-ea"/>
                <a:ea typeface="+mj-ea"/>
              </a:rPr>
              <a:t>문에 의해 결정됩니다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br>
              <a:rPr lang="en-US" altLang="ko-KR" sz="1000" dirty="0">
                <a:latin typeface="+mj-ea"/>
                <a:ea typeface="+mj-ea"/>
              </a:rPr>
            </a:br>
            <a:r>
              <a:rPr lang="ko-KR" altLang="en-US" sz="1000" dirty="0">
                <a:latin typeface="+mj-ea"/>
                <a:ea typeface="+mj-ea"/>
              </a:rPr>
              <a:t>예를 들어 </a:t>
            </a:r>
            <a:r>
              <a:rPr lang="en-US" altLang="ko-KR" sz="1000" dirty="0">
                <a:latin typeface="+mj-ea"/>
                <a:ea typeface="+mj-ea"/>
              </a:rPr>
              <a:t>selectAllArticles() </a:t>
            </a:r>
            <a:r>
              <a:rPr lang="ko-KR" altLang="en-US" sz="1000" dirty="0">
                <a:latin typeface="+mj-ea"/>
                <a:ea typeface="+mj-ea"/>
              </a:rPr>
              <a:t>메서드는 전체 글 정보를 조회하는 </a:t>
            </a:r>
            <a:r>
              <a:rPr lang="en-US" altLang="ko-KR" sz="1000" dirty="0">
                <a:latin typeface="+mj-ea"/>
                <a:ea typeface="+mj-ea"/>
              </a:rPr>
              <a:t>SQL</a:t>
            </a:r>
            <a:r>
              <a:rPr lang="ko-KR" altLang="en-US" sz="1000" dirty="0">
                <a:latin typeface="+mj-ea"/>
                <a:ea typeface="+mj-ea"/>
              </a:rPr>
              <a:t>문을 실행하므로 메서드 이름에 </a:t>
            </a:r>
            <a:r>
              <a:rPr lang="en-US" altLang="ko-KR" sz="1000" dirty="0">
                <a:latin typeface="+mj-ea"/>
                <a:ea typeface="+mj-ea"/>
              </a:rPr>
              <a:t>selectAll</a:t>
            </a:r>
            <a:r>
              <a:rPr lang="ko-KR" altLang="en-US" sz="1000" dirty="0">
                <a:latin typeface="+mj-ea"/>
                <a:ea typeface="+mj-ea"/>
              </a:rPr>
              <a:t>이 들어갑니다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038" y="6112711"/>
            <a:ext cx="19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50" b="1" dirty="0">
                <a:latin typeface="+mj-ea"/>
                <a:ea typeface="+mj-ea"/>
              </a:rPr>
              <a:t>Note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D565B-AC16-4ECE-823F-9DF2790563F3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3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108" y="1771093"/>
            <a:ext cx="7653131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Model-View-Controller(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모델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-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뷰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-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컨트롤러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의 약자</a:t>
            </a:r>
            <a:r>
              <a:rPr lang="ko-KR" altLang="en-US" sz="1200" dirty="0">
                <a:latin typeface="+mj-ea"/>
                <a:ea typeface="+mj-ea"/>
              </a:rPr>
              <a:t>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일반 </a:t>
            </a:r>
            <a:r>
              <a:rPr lang="en-US" altLang="ko-KR" sz="1200" dirty="0">
                <a:latin typeface="+mj-ea"/>
                <a:ea typeface="+mj-ea"/>
              </a:rPr>
              <a:t>PC </a:t>
            </a:r>
            <a:r>
              <a:rPr lang="ko-KR" altLang="en-US" sz="1200" dirty="0">
                <a:latin typeface="+mj-ea"/>
                <a:ea typeface="+mj-ea"/>
              </a:rPr>
              <a:t>프로그램 개발에 사용되는 디자인 패턴을 </a:t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웹 애플리케이션에 도입한 것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즉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웹 애플리케이션을 화면 부분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요청 처리 부분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로직 처리 부분으로 나누어 개발하는 방법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108" y="1510753"/>
            <a:ext cx="245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MVC</a:t>
            </a:r>
            <a:r>
              <a:rPr lang="ko-KR" altLang="en-US" sz="1200" b="1" dirty="0">
                <a:latin typeface="+mj-ea"/>
                <a:ea typeface="+mj-ea"/>
              </a:rPr>
              <a:t>란</a:t>
            </a:r>
            <a:r>
              <a:rPr lang="en-US" altLang="ko-KR" sz="1200" b="1" dirty="0">
                <a:latin typeface="+mj-ea"/>
                <a:ea typeface="+mj-ea"/>
              </a:rPr>
              <a:t>?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108" y="3261962"/>
            <a:ext cx="7653131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 기능이 분리되어 있어 개발 및 유지보수가 편리함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 기능의 재사용성이 높아짐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디자이너와 개발자의 작업을 분업화 해서 쉽게 개발할 수 있음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108" y="3001622"/>
            <a:ext cx="245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MVC </a:t>
            </a:r>
            <a:r>
              <a:rPr lang="ko-KR" altLang="en-US" sz="1200" b="1" dirty="0">
                <a:latin typeface="+mj-ea"/>
                <a:ea typeface="+mj-ea"/>
              </a:rPr>
              <a:t>모델 </a:t>
            </a:r>
            <a:r>
              <a:rPr lang="en-US" altLang="ko-KR" sz="1200" b="1" dirty="0">
                <a:latin typeface="+mj-ea"/>
                <a:ea typeface="+mj-ea"/>
              </a:rPr>
              <a:t>2 </a:t>
            </a:r>
            <a:r>
              <a:rPr lang="ko-KR" altLang="en-US" sz="1200" b="1" dirty="0">
                <a:latin typeface="+mj-ea"/>
                <a:ea typeface="+mj-ea"/>
              </a:rPr>
              <a:t>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AB0E8-F41A-4663-8043-9DDB1B3FD958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94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2586" y="1328196"/>
            <a:ext cx="6839898" cy="5301204"/>
            <a:chOff x="256641" y="1507102"/>
            <a:chExt cx="6839898" cy="5301204"/>
          </a:xfrm>
        </p:grpSpPr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889" y="1507102"/>
              <a:ext cx="5766059" cy="216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41" y="3498678"/>
              <a:ext cx="6839898" cy="3309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C3C77A-99C8-4D9F-884A-93D5225443E8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411357"/>
            <a:ext cx="7464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이제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  <a:r>
              <a:rPr lang="ko-KR" altLang="en-US" sz="1200" dirty="0">
                <a:latin typeface="+mj-ea"/>
                <a:ea typeface="+mj-ea"/>
              </a:rPr>
              <a:t>에 글 목록을 표시해 보겠습니다</a:t>
            </a:r>
            <a:r>
              <a:rPr lang="en-US" altLang="ko-KR" sz="1200" dirty="0">
                <a:latin typeface="+mj-ea"/>
                <a:ea typeface="+mj-ea"/>
              </a:rPr>
              <a:t>. listArticles.jsp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3086" y="1688356"/>
            <a:ext cx="6270199" cy="5186000"/>
            <a:chOff x="1184149" y="1688356"/>
            <a:chExt cx="6270199" cy="5186000"/>
          </a:xfrm>
        </p:grpSpPr>
        <p:pic>
          <p:nvPicPr>
            <p:cNvPr id="645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149" y="1688356"/>
              <a:ext cx="6270199" cy="490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324274" y="6597357"/>
              <a:ext cx="10412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655CD-6908-4FE6-B19D-D912097A3836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89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43" y="1326036"/>
            <a:ext cx="7165050" cy="523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197F3-9291-4CB7-8FC2-D93FADF77484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66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6469" y="1455639"/>
            <a:ext cx="7010400" cy="3923033"/>
            <a:chOff x="576469" y="1455639"/>
            <a:chExt cx="7010400" cy="3923033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469" y="1455639"/>
              <a:ext cx="7010400" cy="364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103243" y="5101673"/>
              <a:ext cx="1441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F00B26E-5E74-4274-9373-566A304CB396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5161" y="1500809"/>
            <a:ext cx="805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en-US" altLang="ko-KR" sz="1200" dirty="0">
                <a:latin typeface="+mj-ea"/>
                <a:ea typeface="+mj-ea"/>
              </a:rPr>
              <a:t>http://localhost:8090/pro17/board170301/listArticles.do</a:t>
            </a:r>
            <a:r>
              <a:rPr lang="ko-KR" altLang="en-US" sz="1200" dirty="0">
                <a:latin typeface="+mj-ea"/>
                <a:ea typeface="+mj-ea"/>
              </a:rPr>
              <a:t>로 요청하여 글 목록이 우리가 원하는 대로 출력되는지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확인합니다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자식 글은 앞에 </a:t>
            </a:r>
            <a:r>
              <a:rPr lang="en-US" altLang="ko-KR" sz="1200" dirty="0">
                <a:latin typeface="+mj-ea"/>
                <a:ea typeface="+mj-ea"/>
              </a:rPr>
              <a:t>level </a:t>
            </a:r>
            <a:r>
              <a:rPr lang="ko-KR" altLang="en-US" sz="1200" dirty="0">
                <a:latin typeface="+mj-ea"/>
                <a:ea typeface="+mj-ea"/>
              </a:rPr>
              <a:t>값만큼 들여쓰기가 되고 </a:t>
            </a:r>
            <a:r>
              <a:rPr lang="en-US" altLang="ko-KR" sz="1200" dirty="0">
                <a:latin typeface="+mj-ea"/>
                <a:ea typeface="+mj-ea"/>
              </a:rPr>
              <a:t>[</a:t>
            </a:r>
            <a:r>
              <a:rPr lang="ko-KR" altLang="en-US" sz="1200" dirty="0">
                <a:latin typeface="+mj-ea"/>
                <a:ea typeface="+mj-ea"/>
              </a:rPr>
              <a:t>답변</a:t>
            </a:r>
            <a:r>
              <a:rPr lang="en-US" altLang="ko-KR" sz="1200" dirty="0">
                <a:latin typeface="+mj-ea"/>
                <a:ea typeface="+mj-ea"/>
              </a:rPr>
              <a:t>]</a:t>
            </a:r>
            <a:r>
              <a:rPr lang="ko-KR" altLang="en-US" sz="1200" dirty="0">
                <a:latin typeface="+mj-ea"/>
                <a:ea typeface="+mj-ea"/>
              </a:rPr>
              <a:t>이라는 텍스트 다음에 표시됩니다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172334"/>
            <a:ext cx="6400800" cy="15150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20887" y="2172334"/>
            <a:ext cx="1689652" cy="1147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DCB14-83F8-46B2-B8CE-E7D79AF09C03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17.4.2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글쓰기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5739" y="1849326"/>
            <a:ext cx="5705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게시판의 글쓰기 기능을 구현하는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948" y="2107098"/>
            <a:ext cx="7434470" cy="144161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 목록창</a:t>
            </a:r>
            <a:r>
              <a:rPr lang="en-US" altLang="ko-KR" sz="1200" dirty="0">
                <a:latin typeface="+mj-ea"/>
                <a:ea typeface="+mj-ea"/>
              </a:rPr>
              <a:t>(listArticles.jsp)</a:t>
            </a:r>
            <a:r>
              <a:rPr lang="ko-KR" altLang="en-US" sz="1200" dirty="0">
                <a:latin typeface="+mj-ea"/>
                <a:ea typeface="+mj-ea"/>
              </a:rPr>
              <a:t>에서 글쓰기창을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글쓰기창에서 글을 입력하고 컨트롤러에 </a:t>
            </a:r>
            <a:r>
              <a:rPr lang="en-US" altLang="ko-KR" sz="1200" dirty="0">
                <a:latin typeface="+mj-ea"/>
                <a:ea typeface="+mj-ea"/>
              </a:rPr>
              <a:t>/board/addArticle.do</a:t>
            </a:r>
            <a:r>
              <a:rPr lang="ko-KR" altLang="en-US" sz="1200" dirty="0">
                <a:latin typeface="+mj-ea"/>
                <a:ea typeface="+mj-ea"/>
              </a:rPr>
              <a:t>로 글쓰기를 요청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컨트롤러에서 </a:t>
            </a:r>
            <a:r>
              <a:rPr lang="en-US" altLang="ko-KR" sz="1200" dirty="0">
                <a:latin typeface="+mj-ea"/>
                <a:ea typeface="+mj-ea"/>
              </a:rPr>
              <a:t>Service </a:t>
            </a:r>
            <a:r>
              <a:rPr lang="ko-KR" altLang="en-US" sz="1200" dirty="0">
                <a:latin typeface="+mj-ea"/>
                <a:ea typeface="+mj-ea"/>
              </a:rPr>
              <a:t>클래스로 글쓰기창에서 입력한 글 정보를 전달합니다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해 테이블에 글을 추가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+mj-ea"/>
              </a:rPr>
              <a:t>Service </a:t>
            </a:r>
            <a:r>
              <a:rPr lang="ko-KR" altLang="en-US" sz="1200" dirty="0">
                <a:latin typeface="+mj-ea"/>
              </a:rPr>
              <a:t>클래스에서 </a:t>
            </a:r>
            <a:r>
              <a:rPr lang="en-US" altLang="ko-KR" sz="1200" dirty="0">
                <a:latin typeface="+mj-ea"/>
              </a:rPr>
              <a:t>DAO </a:t>
            </a:r>
            <a:r>
              <a:rPr lang="ko-KR" altLang="en-US" sz="1200" dirty="0">
                <a:latin typeface="+mj-ea"/>
              </a:rPr>
              <a:t>클래스로 입력 글 정보를 전달해서 데이터베이스 테이블에 글을 추가합니다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새 글을 추가하고 컨트롤러에서 다시 </a:t>
            </a:r>
            <a:r>
              <a:rPr lang="en-US" altLang="ko-KR" sz="1200" dirty="0">
                <a:latin typeface="+mj-ea"/>
                <a:ea typeface="+mj-ea"/>
              </a:rPr>
              <a:t>/board/listArticles.do</a:t>
            </a:r>
            <a:r>
              <a:rPr lang="ko-KR" altLang="en-US" sz="1200" dirty="0">
                <a:latin typeface="+mj-ea"/>
                <a:ea typeface="+mj-ea"/>
              </a:rPr>
              <a:t>로 요청하여 전체 글을 표시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948" y="3721260"/>
            <a:ext cx="7434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latin typeface="+mj-ea"/>
                <a:ea typeface="+mj-ea"/>
              </a:rPr>
              <a:t>업로드 파일 저장소인 </a:t>
            </a:r>
            <a:r>
              <a:rPr lang="en-US" altLang="ko-KR" sz="1200" b="1" dirty="0">
                <a:latin typeface="+mj-ea"/>
                <a:ea typeface="+mj-ea"/>
              </a:rPr>
              <a:t>C\:\board\</a:t>
            </a:r>
            <a:r>
              <a:rPr lang="en-US" altLang="ko-KR" sz="1200" b="1" dirty="0" err="1">
                <a:latin typeface="+mj-ea"/>
                <a:ea typeface="+mj-ea"/>
              </a:rPr>
              <a:t>article_images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폴더를 윈도우 파일 탐색기를 이용하여 생성합니다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5F7A3-1387-4961-80C8-0A55FA808790}"/>
              </a:ext>
            </a:extLst>
          </p:cNvPr>
          <p:cNvSpPr txBox="1"/>
          <p:nvPr/>
        </p:nvSpPr>
        <p:spPr>
          <a:xfrm>
            <a:off x="602902" y="623301"/>
            <a:ext cx="7465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패턴을 이용한 답변형 게시판 구현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162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5" y="1480930"/>
            <a:ext cx="7975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sec03.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brd02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패키지를 만들고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</a:rPr>
              <a:t>sec03.brd01</a:t>
            </a:r>
            <a:r>
              <a:rPr lang="ko-KR" altLang="en-US" sz="1200" dirty="0">
                <a:latin typeface="+mj-ea"/>
              </a:rPr>
              <a:t>의 소스들을 복사해서 붙여넣기 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  <a:ea typeface="+mj-ea"/>
              </a:rPr>
              <a:t>WebContent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board02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폴더를 생성하고 </a:t>
            </a:r>
            <a:r>
              <a:rPr lang="en-US" altLang="ko-KR" sz="1200" dirty="0">
                <a:latin typeface="+mj-ea"/>
                <a:ea typeface="+mj-ea"/>
              </a:rPr>
              <a:t>board01 </a:t>
            </a:r>
            <a:r>
              <a:rPr lang="ko-KR" altLang="en-US" sz="1200" dirty="0">
                <a:latin typeface="+mj-ea"/>
                <a:ea typeface="+mj-ea"/>
              </a:rPr>
              <a:t>폴더에 있는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복사해서 붙여넣기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</a:rPr>
              <a:t>WebContent</a:t>
            </a:r>
            <a:r>
              <a:rPr lang="en-US" altLang="ko-KR" sz="1200" dirty="0">
                <a:latin typeface="+mj-ea"/>
              </a:rPr>
              <a:t>/board02 </a:t>
            </a:r>
            <a:r>
              <a:rPr lang="ko-KR" altLang="en-US" sz="1200" dirty="0">
                <a:latin typeface="+mj-ea"/>
              </a:rPr>
              <a:t>폴더에 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</a:rPr>
              <a:t>articleForm.jsp</a:t>
            </a:r>
            <a:r>
              <a:rPr lang="en-US" altLang="ko-KR" sz="1200" dirty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파일을 생성하여 코드를 작성합니다</a:t>
            </a:r>
            <a:r>
              <a:rPr lang="en-US" altLang="ko-KR" sz="1200" dirty="0">
                <a:latin typeface="+mj-ea"/>
              </a:rPr>
              <a:t>.</a:t>
            </a:r>
            <a:endParaRPr lang="ko-KR" altLang="en-US" sz="1200" dirty="0"/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957529" y="2311927"/>
            <a:ext cx="2114550" cy="3639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15CCC-E127-46DE-B3DF-9199564C1DEA}"/>
              </a:ext>
            </a:extLst>
          </p:cNvPr>
          <p:cNvSpPr txBox="1"/>
          <p:nvPr/>
        </p:nvSpPr>
        <p:spPr>
          <a:xfrm>
            <a:off x="3413383" y="2566181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</a:t>
            </a:r>
            <a:r>
              <a:rPr lang="en-US" altLang="ko-KR" dirty="0"/>
              <a:t>PPT</a:t>
            </a:r>
            <a:r>
              <a:rPr lang="ko-KR" altLang="en-US" dirty="0"/>
              <a:t>의  </a:t>
            </a:r>
            <a:r>
              <a:rPr lang="en-US" altLang="ko-KR" dirty="0"/>
              <a:t>77~91</a:t>
            </a:r>
            <a:r>
              <a:rPr lang="ko-KR" altLang="en-US" dirty="0"/>
              <a:t>페이지의 </a:t>
            </a:r>
            <a:endParaRPr lang="en-US" altLang="ko-KR" dirty="0"/>
          </a:p>
          <a:p>
            <a:r>
              <a:rPr lang="ko-KR" altLang="en-US" dirty="0"/>
              <a:t>코드를 참조하여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520687"/>
            <a:ext cx="707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컨트롤러를 담당하는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74" y="1797686"/>
            <a:ext cx="6957391" cy="39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33C17E-84DB-4DCC-A7D3-50E839FBA1A2}"/>
              </a:ext>
            </a:extLst>
          </p:cNvPr>
          <p:cNvCxnSpPr/>
          <p:nvPr/>
        </p:nvCxnSpPr>
        <p:spPr>
          <a:xfrm>
            <a:off x="2098768" y="2737264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32A2A1-05C2-4FB5-A684-AB456C4FAA1B}"/>
              </a:ext>
            </a:extLst>
          </p:cNvPr>
          <p:cNvSpPr txBox="1"/>
          <p:nvPr/>
        </p:nvSpPr>
        <p:spPr>
          <a:xfrm>
            <a:off x="2869758" y="2460265"/>
            <a:ext cx="1608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“/board170302/*”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3" y="1579599"/>
            <a:ext cx="7294285" cy="456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64754" y="167834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6946" y="1529257"/>
            <a:ext cx="98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2" y="1490870"/>
            <a:ext cx="7073301" cy="294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55813" y="4874352"/>
            <a:ext cx="3997188" cy="1479312"/>
            <a:chOff x="889138" y="4874352"/>
            <a:chExt cx="3997188" cy="1479312"/>
          </a:xfrm>
        </p:grpSpPr>
        <p:sp>
          <p:nvSpPr>
            <p:cNvPr id="5" name="TextBox 4"/>
            <p:cNvSpPr txBox="1"/>
            <p:nvPr/>
          </p:nvSpPr>
          <p:spPr>
            <a:xfrm>
              <a:off x="1167319" y="5272278"/>
              <a:ext cx="37190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+mj-ea"/>
                  <a:ea typeface="+mj-ea"/>
                </a:rPr>
                <a:t>Controller: </a:t>
              </a:r>
              <a:r>
                <a:rPr lang="ko-KR" altLang="en-US" sz="1200" b="1" dirty="0">
                  <a:latin typeface="+mj-ea"/>
                  <a:ea typeface="+mj-ea"/>
                </a:rPr>
                <a:t>사용자의 요청 및 흐름 제어를 담당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+mj-ea"/>
                  <a:ea typeface="+mj-ea"/>
                </a:rPr>
                <a:t>Model: </a:t>
              </a:r>
              <a:r>
                <a:rPr lang="ko-KR" altLang="en-US" sz="1200" b="1" dirty="0">
                  <a:latin typeface="+mj-ea"/>
                  <a:ea typeface="+mj-ea"/>
                </a:rPr>
                <a:t>비즈니스 로직  처리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+mj-ea"/>
                  <a:ea typeface="+mj-ea"/>
                </a:rPr>
                <a:t>View: </a:t>
              </a:r>
              <a:r>
                <a:rPr lang="ko-KR" altLang="en-US" sz="1200" b="1" dirty="0">
                  <a:latin typeface="+mj-ea"/>
                  <a:ea typeface="+mj-ea"/>
                </a:rPr>
                <a:t>사용자에게 보여줄 화면 담당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9138" y="5007702"/>
              <a:ext cx="2554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latin typeface="+mj-ea"/>
                  <a:ea typeface="+mj-ea"/>
                </a:rPr>
                <a:t>MVC </a:t>
              </a:r>
              <a:r>
                <a:rPr lang="ko-KR" altLang="en-US" sz="1400" b="1" dirty="0">
                  <a:latin typeface="+mj-ea"/>
                  <a:ea typeface="+mj-ea"/>
                </a:rPr>
                <a:t>구성 요소</a:t>
              </a:r>
              <a:endParaRPr lang="en-US" altLang="ko-KR" sz="1400" b="1" dirty="0"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17714" y="4874352"/>
              <a:ext cx="3968612" cy="147931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96672" y="1461051"/>
            <a:ext cx="6355153" cy="3274199"/>
            <a:chOff x="796672" y="1461051"/>
            <a:chExt cx="6355153" cy="3274199"/>
          </a:xfrm>
        </p:grpSpPr>
        <p:sp>
          <p:nvSpPr>
            <p:cNvPr id="4" name="TextBox 3"/>
            <p:cNvSpPr txBox="1"/>
            <p:nvPr/>
          </p:nvSpPr>
          <p:spPr>
            <a:xfrm>
              <a:off x="796672" y="1461051"/>
              <a:ext cx="2970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MVC </a:t>
              </a:r>
              <a:r>
                <a:rPr lang="ko-KR" altLang="en-US" sz="1200" b="1" dirty="0">
                  <a:latin typeface="+mj-ea"/>
                  <a:ea typeface="+mj-ea"/>
                </a:rPr>
                <a:t>구조와 구성 요소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17713" y="1738050"/>
              <a:ext cx="6234112" cy="2997200"/>
              <a:chOff x="917713" y="1738050"/>
              <a:chExt cx="6234112" cy="2997200"/>
            </a:xfrm>
          </p:grpSpPr>
          <p:graphicFrame>
            <p:nvGraphicFramePr>
              <p:cNvPr id="8" name="개체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7680587"/>
                  </p:ext>
                </p:extLst>
              </p:nvPr>
            </p:nvGraphicFramePr>
            <p:xfrm>
              <a:off x="917713" y="1738050"/>
              <a:ext cx="6234112" cy="299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문서" r:id="rId3" imgW="6233391" imgH="2997743" progId="Word.Document.12">
                      <p:embed/>
                    </p:oleObj>
                  </mc:Choice>
                  <mc:Fallback>
                    <p:oleObj name="문서" r:id="rId3" imgW="6233391" imgH="2997743" progId="Word.Documen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17713" y="1738050"/>
                            <a:ext cx="6234112" cy="2997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" name="TextBox 2"/>
              <p:cNvSpPr txBox="1"/>
              <p:nvPr/>
            </p:nvSpPr>
            <p:spPr>
              <a:xfrm>
                <a:off x="3415627" y="1854682"/>
                <a:ext cx="726481" cy="24622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rgbClr val="FFFF00"/>
                    </a:solidFill>
                  </a:rPr>
                  <a:t>요청 처리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656206" y="1854682"/>
                <a:ext cx="1268296" cy="246221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비즈니스 로직 처리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356705" y="3719317"/>
              <a:ext cx="697627" cy="24622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화면처리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3FE2E59-133E-43C0-AF60-E366B0A658A2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94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6" y="1453116"/>
            <a:ext cx="7023238" cy="465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49" y="1431235"/>
            <a:ext cx="6476972" cy="26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1557130" y="4218668"/>
            <a:ext cx="49298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7687" y="4484144"/>
            <a:ext cx="4770783" cy="2616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익스플로러에선 파일 업로드시 파일 경로 까지 같이 전송되므로 구문 삭제</a:t>
            </a:r>
            <a:endParaRPr lang="en-US" altLang="ko-KR" sz="1100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815009" y="3637722"/>
            <a:ext cx="834887" cy="84642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4" y="1240840"/>
            <a:ext cx="6444905" cy="544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1918" y="2840636"/>
            <a:ext cx="3409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  <a:latin typeface="+mj-ea"/>
                <a:ea typeface="+mj-ea"/>
              </a:rPr>
              <a:t>articleMap(fileName.getFieldName(), fileName);</a:t>
            </a:r>
            <a:endParaRPr lang="ko-KR" altLang="en-US" sz="11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068957" y="3102246"/>
            <a:ext cx="665922" cy="2735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33661" y="3102246"/>
            <a:ext cx="2763078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경로제거 후 파일명 </a:t>
            </a:r>
            <a:r>
              <a:rPr lang="en-US" altLang="ko-KR" sz="1200" dirty="0">
                <a:latin typeface="+mj-ea"/>
                <a:ea typeface="+mj-ea"/>
              </a:rPr>
              <a:t>Map</a:t>
            </a:r>
            <a:r>
              <a:rPr lang="ko-KR" altLang="en-US" sz="1200" dirty="0">
                <a:latin typeface="+mj-ea"/>
                <a:ea typeface="+mj-ea"/>
              </a:rPr>
              <a:t>에 추가함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019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21943"/>
            <a:ext cx="748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BoardDAO </a:t>
            </a:r>
            <a:r>
              <a:rPr lang="ko-KR" altLang="en-US" sz="1200" dirty="0">
                <a:latin typeface="+mj-ea"/>
                <a:ea typeface="+mj-ea"/>
              </a:rPr>
              <a:t>클래스의 </a:t>
            </a:r>
            <a:r>
              <a:rPr lang="en-US" altLang="ko-KR" sz="1200" dirty="0">
                <a:latin typeface="+mj-ea"/>
                <a:ea typeface="+mj-ea"/>
              </a:rPr>
              <a:t>insertNewArticle() </a:t>
            </a:r>
            <a:r>
              <a:rPr lang="ko-KR" altLang="en-US" sz="1200" dirty="0">
                <a:latin typeface="+mj-ea"/>
                <a:ea typeface="+mj-ea"/>
              </a:rPr>
              <a:t>메서드를 호출하면서 글 정보를 인자로 전달합니다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2" y="1698942"/>
            <a:ext cx="6786492" cy="26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90870"/>
            <a:ext cx="775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insertNewArticle() </a:t>
            </a:r>
            <a:r>
              <a:rPr lang="ko-KR" altLang="en-US" sz="1200" dirty="0">
                <a:latin typeface="+mj-ea"/>
                <a:ea typeface="+mj-ea"/>
              </a:rPr>
              <a:t>메서드의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실행하기 전에 </a:t>
            </a:r>
            <a:r>
              <a:rPr lang="en-US" altLang="ko-KR" sz="1200" dirty="0">
                <a:latin typeface="+mj-ea"/>
                <a:ea typeface="+mj-ea"/>
              </a:rPr>
              <a:t>getNewArticleNo() </a:t>
            </a:r>
            <a:r>
              <a:rPr lang="ko-KR" altLang="en-US" sz="1200" dirty="0">
                <a:latin typeface="+mj-ea"/>
                <a:ea typeface="+mj-ea"/>
              </a:rPr>
              <a:t>메서드를 호출해 새 글에 대한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글 번호를 먼저 가져옵니다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8" y="1952535"/>
            <a:ext cx="6672941" cy="24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9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5" y="1387628"/>
            <a:ext cx="6516550" cy="463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5532005-579D-48D2-B700-3EDB14CC7592}"/>
              </a:ext>
            </a:extLst>
          </p:cNvPr>
          <p:cNvCxnSpPr/>
          <p:nvPr/>
        </p:nvCxnSpPr>
        <p:spPr>
          <a:xfrm>
            <a:off x="4077730" y="3369276"/>
            <a:ext cx="387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0DFACD-BF3D-47E3-B371-12A464219D35}"/>
              </a:ext>
            </a:extLst>
          </p:cNvPr>
          <p:cNvSpPr txBox="1"/>
          <p:nvPr/>
        </p:nvSpPr>
        <p:spPr>
          <a:xfrm>
            <a:off x="4511906" y="2882581"/>
            <a:ext cx="361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ResultSet</a:t>
            </a:r>
            <a:r>
              <a:rPr lang="ko-KR" altLang="en-US" dirty="0"/>
              <a:t> </a:t>
            </a:r>
            <a:r>
              <a:rPr lang="en-US" altLang="ko-KR" dirty="0" err="1"/>
              <a:t>rs</a:t>
            </a:r>
            <a:r>
              <a:rPr lang="en-US" altLang="ko-KR" dirty="0"/>
              <a:t> = </a:t>
            </a:r>
            <a:r>
              <a:rPr lang="en-US" altLang="ko-KR" dirty="0" err="1"/>
              <a:t>pstmt.executeQuery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5" y="1610139"/>
            <a:ext cx="6017534" cy="225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0" y="1410281"/>
            <a:ext cx="6676197" cy="505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797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다음은 글쓰기와 관련된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페이지를 작성할 차례입니다</a:t>
            </a:r>
            <a:r>
              <a:rPr lang="en-US" altLang="ko-KR" sz="1200" dirty="0">
                <a:latin typeface="+mj-ea"/>
                <a:ea typeface="+mj-ea"/>
              </a:rPr>
              <a:t>. listArticles.jsp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2" y="1718173"/>
            <a:ext cx="6702495" cy="112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A595C3-1AC0-4773-BCD7-FCA6E65AB88A}"/>
              </a:ext>
            </a:extLst>
          </p:cNvPr>
          <p:cNvCxnSpPr>
            <a:cxnSpLocks/>
          </p:cNvCxnSpPr>
          <p:nvPr/>
        </p:nvCxnSpPr>
        <p:spPr>
          <a:xfrm>
            <a:off x="4021361" y="2139623"/>
            <a:ext cx="5003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D39E89-2E81-4C4C-ADC6-7E7A98E87963}"/>
              </a:ext>
            </a:extLst>
          </p:cNvPr>
          <p:cNvSpPr txBox="1"/>
          <p:nvPr/>
        </p:nvSpPr>
        <p:spPr>
          <a:xfrm>
            <a:off x="4085609" y="2308267"/>
            <a:ext cx="1608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“/board170302/*”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263565"/>
            <a:ext cx="744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articleForm.jsp</a:t>
            </a:r>
            <a:r>
              <a:rPr lang="ko-KR" altLang="en-US" sz="1200" dirty="0">
                <a:latin typeface="+mj-ea"/>
                <a:ea typeface="+mj-ea"/>
              </a:rPr>
              <a:t>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99662" y="1540564"/>
            <a:ext cx="5957050" cy="5247862"/>
            <a:chOff x="834887" y="1754015"/>
            <a:chExt cx="6544502" cy="6234488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87" y="1754015"/>
              <a:ext cx="6291470" cy="162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33670" y="3256487"/>
              <a:ext cx="1133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...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819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82" y="3483791"/>
              <a:ext cx="6494807" cy="450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18B5D-64CE-4AFC-96ED-5CC21481473A}"/>
              </a:ext>
            </a:extLst>
          </p:cNvPr>
          <p:cNvSpPr txBox="1"/>
          <p:nvPr/>
        </p:nvSpPr>
        <p:spPr>
          <a:xfrm>
            <a:off x="2170568" y="2644235"/>
            <a:ext cx="557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c:set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=</a:t>
            </a:r>
            <a:r>
              <a:rPr lang="en-US" altLang="ko-KR" sz="1400" i="1" dirty="0"/>
              <a:t>"</a:t>
            </a:r>
            <a:r>
              <a:rPr lang="en-US" altLang="ko-KR" sz="1400" i="1" dirty="0" err="1"/>
              <a:t>contextPath</a:t>
            </a:r>
            <a:r>
              <a:rPr lang="en-US" altLang="ko-KR" sz="1400" i="1" dirty="0"/>
              <a:t>"  value="${</a:t>
            </a:r>
            <a:r>
              <a:rPr lang="en-US" altLang="ko-KR" sz="1400" i="1" dirty="0" err="1"/>
              <a:t>pageContext.request.contextPath</a:t>
            </a:r>
            <a:r>
              <a:rPr lang="en-US" altLang="ko-KR" sz="1400" i="1" dirty="0"/>
              <a:t>}"  /&gt;</a:t>
            </a:r>
            <a:endParaRPr lang="ko-KR" altLang="en-US" sz="14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B2A97E-2B99-406C-946A-AEFAE52A1AA7}"/>
              </a:ext>
            </a:extLst>
          </p:cNvPr>
          <p:cNvCxnSpPr>
            <a:cxnSpLocks/>
          </p:cNvCxnSpPr>
          <p:nvPr/>
        </p:nvCxnSpPr>
        <p:spPr>
          <a:xfrm>
            <a:off x="4031411" y="5696739"/>
            <a:ext cx="3999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55151E-BB6A-463B-90CD-E532DF8353D8}"/>
              </a:ext>
            </a:extLst>
          </p:cNvPr>
          <p:cNvSpPr txBox="1"/>
          <p:nvPr/>
        </p:nvSpPr>
        <p:spPr>
          <a:xfrm>
            <a:off x="4095659" y="5865383"/>
            <a:ext cx="1608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“/board170302/*”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73152"/>
            <a:ext cx="8039113" cy="45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17.2.1 MVC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 요소와 기능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02039" y="2238764"/>
            <a:ext cx="6276975" cy="3534214"/>
            <a:chOff x="906739" y="1991114"/>
            <a:chExt cx="6276975" cy="3534214"/>
          </a:xfrm>
        </p:grpSpPr>
        <p:sp>
          <p:nvSpPr>
            <p:cNvPr id="5" name="TextBox 4"/>
            <p:cNvSpPr txBox="1"/>
            <p:nvPr/>
          </p:nvSpPr>
          <p:spPr>
            <a:xfrm>
              <a:off x="1011490" y="1991114"/>
              <a:ext cx="4641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MVC</a:t>
              </a:r>
              <a:r>
                <a:rPr lang="ko-KR" altLang="en-US" sz="1200" b="1" dirty="0">
                  <a:latin typeface="+mj-ea"/>
                  <a:ea typeface="+mj-ea"/>
                </a:rPr>
                <a:t>로 구현된 웹 애플리케이션과 각 구성 요소의 기능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06739" y="2286828"/>
              <a:ext cx="6276975" cy="3238500"/>
              <a:chOff x="906739" y="2286828"/>
              <a:chExt cx="6276975" cy="3238500"/>
            </a:xfrm>
          </p:grpSpPr>
          <p:graphicFrame>
            <p:nvGraphicFramePr>
              <p:cNvPr id="6" name="개체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0813075"/>
                  </p:ext>
                </p:extLst>
              </p:nvPr>
            </p:nvGraphicFramePr>
            <p:xfrm>
              <a:off x="906739" y="2286828"/>
              <a:ext cx="6276975" cy="3238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3" name="문서" r:id="rId3" imgW="6276491" imgH="3238957" progId="Word.Document.12">
                      <p:embed/>
                    </p:oleObj>
                  </mc:Choice>
                  <mc:Fallback>
                    <p:oleObj name="문서" r:id="rId3" imgW="6276491" imgH="3238957" progId="Word.Documen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06739" y="2286828"/>
                            <a:ext cx="6276975" cy="3238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TextBox 7"/>
              <p:cNvSpPr txBox="1"/>
              <p:nvPr/>
            </p:nvSpPr>
            <p:spPr>
              <a:xfrm>
                <a:off x="3936599" y="3035782"/>
                <a:ext cx="441146" cy="40011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rgbClr val="FFFF00"/>
                    </a:solidFill>
                  </a:rPr>
                  <a:t>요청</a:t>
                </a:r>
                <a:endParaRPr lang="en-US" altLang="ko-KR" sz="1000" b="1" dirty="0">
                  <a:solidFill>
                    <a:srgbClr val="FFFF00"/>
                  </a:solidFill>
                </a:endParaRPr>
              </a:p>
              <a:p>
                <a:r>
                  <a:rPr lang="ko-KR" altLang="en-US" sz="1000" b="1" dirty="0">
                    <a:solidFill>
                      <a:srgbClr val="FFFF00"/>
                    </a:solidFill>
                  </a:rPr>
                  <a:t>처리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894331" y="3052139"/>
                <a:ext cx="726481" cy="40011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비즈니스 </a:t>
                </a:r>
                <a:endParaRPr lang="en-US" altLang="ko-KR" sz="1000" dirty="0"/>
              </a:p>
              <a:p>
                <a:r>
                  <a:rPr lang="ko-KR" altLang="en-US" sz="1000" dirty="0"/>
                  <a:t>로직 처리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965174" y="4334673"/>
                <a:ext cx="441146" cy="40011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화면</a:t>
                </a:r>
                <a:endParaRPr lang="en-US" altLang="ko-KR" sz="1000" dirty="0"/>
              </a:p>
              <a:p>
                <a:r>
                  <a:rPr lang="ko-KR" altLang="en-US" sz="1000" dirty="0"/>
                  <a:t>처리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A946D1-176F-46FA-BAF5-F902DEFD09DE}"/>
              </a:ext>
            </a:extLst>
          </p:cNvPr>
          <p:cNvSpPr txBox="1"/>
          <p:nvPr/>
        </p:nvSpPr>
        <p:spPr>
          <a:xfrm>
            <a:off x="505118" y="804165"/>
            <a:ext cx="7573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17.2 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037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46" y="1371054"/>
            <a:ext cx="6773628" cy="45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A39C81F-B624-441B-A8A4-1A99D477BCC2}"/>
              </a:ext>
            </a:extLst>
          </p:cNvPr>
          <p:cNvCxnSpPr>
            <a:cxnSpLocks/>
          </p:cNvCxnSpPr>
          <p:nvPr/>
        </p:nvCxnSpPr>
        <p:spPr>
          <a:xfrm>
            <a:off x="5233408" y="2209961"/>
            <a:ext cx="5003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60C26B-2EF5-4741-84C3-5586BA319C6D}"/>
              </a:ext>
            </a:extLst>
          </p:cNvPr>
          <p:cNvSpPr txBox="1"/>
          <p:nvPr/>
        </p:nvSpPr>
        <p:spPr>
          <a:xfrm>
            <a:off x="5870042" y="2318315"/>
            <a:ext cx="1608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“/board170302/*”</a:t>
            </a: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" y="1639956"/>
            <a:ext cx="7181945" cy="369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80322"/>
            <a:ext cx="78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en-US" altLang="ko-KR" sz="1200" dirty="0">
                <a:latin typeface="+mj-ea"/>
                <a:ea typeface="+mj-ea"/>
              </a:rPr>
              <a:t>/board/listArticle.do</a:t>
            </a:r>
            <a:r>
              <a:rPr lang="ko-KR" altLang="en-US" sz="1200" dirty="0">
                <a:latin typeface="+mj-ea"/>
                <a:ea typeface="+mj-ea"/>
              </a:rPr>
              <a:t>로 글 목록창을 요청한 후 다시 글쓰기를 클릭해 </a:t>
            </a:r>
            <a:r>
              <a:rPr lang="en-US" altLang="ko-KR" sz="1200" dirty="0">
                <a:latin typeface="+mj-ea"/>
                <a:ea typeface="+mj-ea"/>
              </a:rPr>
              <a:t>board/articleForm.do</a:t>
            </a:r>
            <a:r>
              <a:rPr lang="ko-KR" altLang="en-US" sz="1200" dirty="0">
                <a:latin typeface="+mj-ea"/>
                <a:ea typeface="+mj-ea"/>
              </a:rPr>
              <a:t>로 글쓰기창을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그리고 글쓰기창에서 “상품 후기입니다</a:t>
            </a:r>
            <a:r>
              <a:rPr lang="en-US" altLang="ko-KR" sz="1200" dirty="0">
                <a:latin typeface="+mj-ea"/>
                <a:ea typeface="+mj-ea"/>
              </a:rPr>
              <a:t>.”</a:t>
            </a:r>
            <a:r>
              <a:rPr lang="ko-KR" altLang="en-US" sz="1200" dirty="0">
                <a:latin typeface="+mj-ea"/>
                <a:ea typeface="+mj-ea"/>
              </a:rPr>
              <a:t>라는 새 글을 작성하고 글쓰기를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클릭해</a:t>
            </a:r>
            <a:r>
              <a:rPr lang="en-US" altLang="ko-KR" sz="1200" dirty="0">
                <a:latin typeface="+mj-ea"/>
                <a:ea typeface="+mj-ea"/>
              </a:rPr>
              <a:t>/board/addArticle.do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77571" y="2393398"/>
            <a:ext cx="4912995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90870"/>
            <a:ext cx="762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글 목록에 새 글이 추가된 것을 볼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428" y="3838782"/>
            <a:ext cx="6631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ko-KR" altLang="en-US" sz="1200" dirty="0">
                <a:latin typeface="+mj-ea"/>
                <a:ea typeface="+mj-ea"/>
              </a:rPr>
              <a:t>글을 작성할 때 첨부한 파일은 로컬 </a:t>
            </a:r>
            <a:r>
              <a:rPr lang="en-US" altLang="ko-KR" sz="1200" dirty="0">
                <a:latin typeface="+mj-ea"/>
                <a:ea typeface="+mj-ea"/>
              </a:rPr>
              <a:t>PC</a:t>
            </a:r>
            <a:r>
              <a:rPr lang="ko-KR" altLang="en-US" sz="1200" dirty="0">
                <a:latin typeface="+mj-ea"/>
                <a:ea typeface="+mj-ea"/>
              </a:rPr>
              <a:t>의 다음 경로에 업로드됩니다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533" y="1767869"/>
            <a:ext cx="6438186" cy="1770461"/>
          </a:xfrm>
          <a:prstGeom prst="rect">
            <a:avLst/>
          </a:prstGeom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1153533" y="1928191"/>
            <a:ext cx="6280937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355573" y="4094921"/>
            <a:ext cx="3478696" cy="2524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991678" y="5237921"/>
            <a:ext cx="2136913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1711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70" y="1331846"/>
            <a:ext cx="6589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/>
              <a:t>업로드한 파일을 글번호 이름의 폴더에 저장하는 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7987" y="1608845"/>
            <a:ext cx="7613374" cy="17543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글쓰기창에서 새 글 전송 시 컨트롤러의 </a:t>
            </a:r>
            <a:r>
              <a:rPr lang="en-US" altLang="ko-KR" sz="1200" dirty="0">
                <a:latin typeface="+mj-ea"/>
                <a:ea typeface="+mj-ea"/>
              </a:rPr>
              <a:t>upload() </a:t>
            </a:r>
            <a:r>
              <a:rPr lang="ko-KR" altLang="en-US" sz="1200" dirty="0">
                <a:latin typeface="+mj-ea"/>
                <a:ea typeface="+mj-ea"/>
              </a:rPr>
              <a:t>메서드를 호출해 새 글 정보를 </a:t>
            </a:r>
            <a:r>
              <a:rPr lang="en-US" altLang="ko-KR" sz="1200" dirty="0">
                <a:latin typeface="+mj-ea"/>
                <a:ea typeface="+mj-ea"/>
              </a:rPr>
              <a:t>Map</a:t>
            </a:r>
            <a:r>
              <a:rPr lang="ko-KR" altLang="en-US" sz="1200" dirty="0">
                <a:latin typeface="+mj-ea"/>
                <a:ea typeface="+mj-ea"/>
              </a:rPr>
              <a:t>으로 반환 받고 첨부한 파일은 임시로 </a:t>
            </a:r>
            <a:r>
              <a:rPr lang="en-US" altLang="ko-KR" sz="1200" dirty="0">
                <a:latin typeface="+mj-ea"/>
                <a:ea typeface="+mj-ea"/>
              </a:rPr>
              <a:t>temp </a:t>
            </a:r>
            <a:r>
              <a:rPr lang="ko-KR" altLang="en-US" sz="1200" dirty="0">
                <a:latin typeface="+mj-ea"/>
                <a:ea typeface="+mj-ea"/>
              </a:rPr>
              <a:t>폴더에 업로드함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 컨트롤러는 </a:t>
            </a:r>
            <a:r>
              <a:rPr lang="en-US" altLang="ko-KR" sz="1200" dirty="0">
                <a:latin typeface="+mj-ea"/>
                <a:ea typeface="+mj-ea"/>
              </a:rPr>
              <a:t>Service </a:t>
            </a:r>
            <a:r>
              <a:rPr lang="ko-KR" altLang="en-US" sz="1200" dirty="0">
                <a:latin typeface="+mj-ea"/>
                <a:ea typeface="+mj-ea"/>
              </a:rPr>
              <a:t>클래스의 </a:t>
            </a:r>
            <a:r>
              <a:rPr lang="en-US" altLang="ko-KR" sz="1200" dirty="0">
                <a:latin typeface="+mj-ea"/>
                <a:ea typeface="+mj-ea"/>
              </a:rPr>
              <a:t>addNewArticle() </a:t>
            </a:r>
            <a:r>
              <a:rPr lang="ko-KR" altLang="en-US" sz="1200" dirty="0">
                <a:latin typeface="+mj-ea"/>
                <a:ea typeface="+mj-ea"/>
              </a:rPr>
              <a:t>메서드를 호출하면서 새 글 정보를 인자로 전달해 테이블에 추가한 후 새로 입력된 글의 글 번호를 반환 받음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컨트롤러에서선 반환 받은 새 글 번호를 이용해 파일 저장소에 새 글 번호로 폴더를 생성하고 </a:t>
            </a:r>
            <a:r>
              <a:rPr lang="en-US" altLang="ko-KR" sz="1200" dirty="0">
                <a:latin typeface="+mj-ea"/>
                <a:ea typeface="+mj-ea"/>
              </a:rPr>
              <a:t>temp </a:t>
            </a:r>
            <a:r>
              <a:rPr lang="ko-KR" altLang="en-US" sz="1200" dirty="0">
                <a:latin typeface="+mj-ea"/>
                <a:ea typeface="+mj-ea"/>
              </a:rPr>
              <a:t>폴더의 파일을 새 글 번호 폴더로 이동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7987" y="353862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로컬 </a:t>
            </a:r>
            <a:r>
              <a:rPr lang="en-US" altLang="ko-KR" sz="1200" dirty="0">
                <a:latin typeface="+mj-ea"/>
                <a:ea typeface="+mj-ea"/>
              </a:rPr>
              <a:t>PC</a:t>
            </a:r>
            <a:r>
              <a:rPr lang="ko-KR" altLang="en-US" sz="1200" dirty="0">
                <a:latin typeface="+mj-ea"/>
                <a:ea typeface="+mj-ea"/>
              </a:rPr>
              <a:t>의 파일 저장소에 </a:t>
            </a:r>
            <a:r>
              <a:rPr lang="en-US" altLang="ko-KR" sz="1200" dirty="0">
                <a:latin typeface="+mj-ea"/>
                <a:ea typeface="+mj-ea"/>
              </a:rPr>
              <a:t>temp </a:t>
            </a:r>
            <a:r>
              <a:rPr lang="ko-KR" altLang="en-US" sz="1200" dirty="0">
                <a:latin typeface="+mj-ea"/>
                <a:ea typeface="+mj-ea"/>
              </a:rPr>
              <a:t>폴더를 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07190" y="3815621"/>
            <a:ext cx="4134485" cy="2854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498574" y="5486400"/>
            <a:ext cx="795130" cy="9442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6827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4BA8E-7A4F-46E8-8DA9-DDCC44CE82B1}"/>
              </a:ext>
            </a:extLst>
          </p:cNvPr>
          <p:cNvSpPr txBox="1"/>
          <p:nvPr/>
        </p:nvSpPr>
        <p:spPr>
          <a:xfrm>
            <a:off x="616225" y="1480930"/>
            <a:ext cx="797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latin typeface="+mj-ea"/>
                <a:ea typeface="+mj-ea"/>
              </a:rPr>
              <a:t>sec03.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brd03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패키지를 만들고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</a:rPr>
              <a:t>sec03.brd02</a:t>
            </a:r>
            <a:r>
              <a:rPr lang="ko-KR" altLang="en-US" sz="1200" dirty="0">
                <a:latin typeface="+mj-ea"/>
              </a:rPr>
              <a:t>의 소스들을 복사해서 붙여넣기 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dirty="0" err="1">
                <a:latin typeface="+mj-ea"/>
                <a:ea typeface="+mj-ea"/>
              </a:rPr>
              <a:t>WebContent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board03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폴더를 생성하고 </a:t>
            </a:r>
            <a:r>
              <a:rPr lang="en-US" altLang="ko-KR" sz="1200" dirty="0">
                <a:latin typeface="+mj-ea"/>
                <a:ea typeface="+mj-ea"/>
              </a:rPr>
              <a:t>board02 </a:t>
            </a:r>
            <a:r>
              <a:rPr lang="ko-KR" altLang="en-US" sz="1200" dirty="0">
                <a:latin typeface="+mj-ea"/>
                <a:ea typeface="+mj-ea"/>
              </a:rPr>
              <a:t>폴더의</a:t>
            </a:r>
            <a:r>
              <a:rPr lang="en-US" altLang="ko-KR" sz="1200" dirty="0">
                <a:latin typeface="+mj-ea"/>
                <a:ea typeface="+mj-ea"/>
              </a:rPr>
              <a:t> JSP </a:t>
            </a:r>
            <a:r>
              <a:rPr lang="ko-KR" altLang="en-US" sz="1200" dirty="0">
                <a:latin typeface="+mj-ea"/>
                <a:ea typeface="+mj-ea"/>
              </a:rPr>
              <a:t>파일을 복사해서 붙여넣기 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31841-0BB2-487B-AF70-1F125B2BC5AF}"/>
              </a:ext>
            </a:extLst>
          </p:cNvPr>
          <p:cNvSpPr txBox="1"/>
          <p:nvPr/>
        </p:nvSpPr>
        <p:spPr>
          <a:xfrm>
            <a:off x="4927171" y="2337926"/>
            <a:ext cx="3242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</a:t>
            </a:r>
            <a:r>
              <a:rPr lang="en-US" altLang="ko-KR" dirty="0"/>
              <a:t>PPT</a:t>
            </a:r>
            <a:r>
              <a:rPr lang="ko-KR" altLang="en-US" dirty="0"/>
              <a:t>의  </a:t>
            </a:r>
            <a:r>
              <a:rPr lang="en-US" altLang="ko-KR" dirty="0"/>
              <a:t>96~101</a:t>
            </a:r>
            <a:r>
              <a:rPr lang="ko-KR" altLang="en-US" dirty="0"/>
              <a:t>페이지의 </a:t>
            </a:r>
            <a:endParaRPr lang="en-US" altLang="ko-KR" dirty="0"/>
          </a:p>
          <a:p>
            <a:r>
              <a:rPr lang="ko-KR" altLang="en-US" dirty="0"/>
              <a:t>코드를 참조하여 작성합니다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682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02065"/>
            <a:ext cx="703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BoardController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7066" y="1679064"/>
            <a:ext cx="6230479" cy="5043869"/>
            <a:chOff x="807553" y="1814131"/>
            <a:chExt cx="6230479" cy="5043869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274" y="1814131"/>
              <a:ext cx="5713758" cy="5043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1555361" y="3974282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07553" y="3825196"/>
              <a:ext cx="986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682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83" y="1441171"/>
            <a:ext cx="7198491" cy="45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6827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4" y="1319341"/>
            <a:ext cx="6231835" cy="558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6827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 모델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효율적으로 개발하기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6" y="1392126"/>
            <a:ext cx="698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BoardService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4" y="1669125"/>
            <a:ext cx="6884090" cy="238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77505" y="562379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답변형 게시판 구현하기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682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25178</TotalTime>
  <Words>6280</Words>
  <Application>Microsoft Office PowerPoint</Application>
  <PresentationFormat>화면 슬라이드 쇼(4:3)</PresentationFormat>
  <Paragraphs>810</Paragraphs>
  <Slides>167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167</vt:i4>
      </vt:variant>
    </vt:vector>
  </HeadingPairs>
  <TitlesOfParts>
    <vt:vector size="176" baseType="lpstr">
      <vt:lpstr>나눔스퀘어</vt:lpstr>
      <vt:lpstr>나눔스퀘어 Bold</vt:lpstr>
      <vt:lpstr>맑은 고딕</vt:lpstr>
      <vt:lpstr>Arial</vt:lpstr>
      <vt:lpstr>Calibri</vt:lpstr>
      <vt:lpstr>Consolas</vt:lpstr>
      <vt:lpstr>Wingdings</vt:lpstr>
      <vt:lpstr>Office 테마</vt:lpstr>
      <vt:lpstr>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goott2</cp:lastModifiedBy>
  <cp:revision>1214</cp:revision>
  <dcterms:created xsi:type="dcterms:W3CDTF">2018-08-29T04:30:46Z</dcterms:created>
  <dcterms:modified xsi:type="dcterms:W3CDTF">2020-12-13T11:01:04Z</dcterms:modified>
</cp:coreProperties>
</file>